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63" r:id="rId3"/>
    <p:sldId id="440" r:id="rId4"/>
    <p:sldId id="443" r:id="rId5"/>
    <p:sldId id="444" r:id="rId6"/>
    <p:sldId id="416" r:id="rId7"/>
    <p:sldId id="318" r:id="rId8"/>
    <p:sldId id="417" r:id="rId9"/>
    <p:sldId id="419" r:id="rId10"/>
    <p:sldId id="420" r:id="rId11"/>
    <p:sldId id="421" r:id="rId12"/>
    <p:sldId id="418" r:id="rId13"/>
    <p:sldId id="435" r:id="rId14"/>
    <p:sldId id="422" r:id="rId15"/>
    <p:sldId id="439" r:id="rId16"/>
    <p:sldId id="423" r:id="rId17"/>
    <p:sldId id="424" r:id="rId18"/>
    <p:sldId id="425" r:id="rId19"/>
    <p:sldId id="426" r:id="rId20"/>
    <p:sldId id="264" r:id="rId21"/>
    <p:sldId id="428" r:id="rId22"/>
    <p:sldId id="429" r:id="rId23"/>
    <p:sldId id="430" r:id="rId24"/>
    <p:sldId id="431" r:id="rId25"/>
    <p:sldId id="432" r:id="rId26"/>
    <p:sldId id="433" r:id="rId27"/>
    <p:sldId id="434" r:id="rId28"/>
    <p:sldId id="436" r:id="rId29"/>
    <p:sldId id="437" r:id="rId30"/>
    <p:sldId id="4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000"/>
    <a:srgbClr val="D61703"/>
    <a:srgbClr val="049EDA"/>
    <a:srgbClr val="843C0C"/>
    <a:srgbClr val="FBD836"/>
    <a:srgbClr val="D81A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8"/>
    <p:restoredTop sz="94694"/>
  </p:normalViewPr>
  <p:slideViewPr>
    <p:cSldViewPr snapToGrid="0" snapToObjects="1">
      <p:cViewPr varScale="1">
        <p:scale>
          <a:sx n="96" d="100"/>
          <a:sy n="96" d="100"/>
        </p:scale>
        <p:origin x="200"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5C81D-0552-5D45-B537-B8B589497BCE}" type="datetimeFigureOut">
              <a:rPr lang="en-US" smtClean="0"/>
              <a:t>10/7/22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5A1CB-418C-6C45-A09D-3EC3989F25D5}" type="slidenum">
              <a:rPr lang="en-US" smtClean="0"/>
              <a:t>‹#›</a:t>
            </a:fld>
            <a:endParaRPr lang="en-US"/>
          </a:p>
        </p:txBody>
      </p:sp>
    </p:spTree>
    <p:extLst>
      <p:ext uri="{BB962C8B-B14F-4D97-AF65-F5344CB8AC3E}">
        <p14:creationId xmlns:p14="http://schemas.microsoft.com/office/powerpoint/2010/main" val="375691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OH&amp;S – include or other provincial statues as needed</a:t>
            </a:r>
          </a:p>
        </p:txBody>
      </p:sp>
      <p:sp>
        <p:nvSpPr>
          <p:cNvPr id="4" name="Slide Number Placeholder 3"/>
          <p:cNvSpPr>
            <a:spLocks noGrp="1"/>
          </p:cNvSpPr>
          <p:nvPr>
            <p:ph type="sldNum" sz="quarter" idx="5"/>
          </p:nvPr>
        </p:nvSpPr>
        <p:spPr/>
        <p:txBody>
          <a:bodyPr/>
          <a:lstStyle/>
          <a:p>
            <a:fld id="{D647EA22-92AD-184F-8C51-A650C93ADC28}" type="slidenum">
              <a:rPr lang="en-CA" smtClean="0"/>
              <a:t>5</a:t>
            </a:fld>
            <a:endParaRPr lang="en-CA" dirty="0"/>
          </a:p>
        </p:txBody>
      </p:sp>
    </p:spTree>
    <p:extLst>
      <p:ext uri="{BB962C8B-B14F-4D97-AF65-F5344CB8AC3E}">
        <p14:creationId xmlns:p14="http://schemas.microsoft.com/office/powerpoint/2010/main" val="140487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3.emf"/><Relationship Id="rId1" Type="http://schemas.openxmlformats.org/officeDocument/2006/relationships/slideMaster" Target="../slideMasters/slideMaster2.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EB2C-2851-CB3F-993C-FDE0605A98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5BF2E7-9470-91A1-0B07-3C511A327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3A06C4-BB73-DC6D-62B6-E00EC4EAC4F0}"/>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5" name="Footer Placeholder 4">
            <a:extLst>
              <a:ext uri="{FF2B5EF4-FFF2-40B4-BE49-F238E27FC236}">
                <a16:creationId xmlns:a16="http://schemas.microsoft.com/office/drawing/2014/main" id="{7234001A-18DA-3BC1-C788-FB45F3484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D483C-036B-73FB-DA77-BEB535592A73}"/>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76047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42C8-F1CC-525F-E871-067CEFCF7D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67CDBB-AD46-A6AF-ED5E-E7B59165A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9AFA1-6B29-472B-1676-48B4B403F62D}"/>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5" name="Footer Placeholder 4">
            <a:extLst>
              <a:ext uri="{FF2B5EF4-FFF2-40B4-BE49-F238E27FC236}">
                <a16:creationId xmlns:a16="http://schemas.microsoft.com/office/drawing/2014/main" id="{317740F8-4017-6721-E78A-9388BE089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374E1-3A87-13B9-6EE9-2C9030C8B046}"/>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3749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1FDC0-DBF6-EF66-0318-1A84BA12B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04F124-85C3-8AA3-2BD1-B85D6419BF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F4DF1-7CB9-10C4-864E-8198D99F3D5A}"/>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5" name="Footer Placeholder 4">
            <a:extLst>
              <a:ext uri="{FF2B5EF4-FFF2-40B4-BE49-F238E27FC236}">
                <a16:creationId xmlns:a16="http://schemas.microsoft.com/office/drawing/2014/main" id="{EFF82BFA-EA14-8E9C-F40E-A7DA85EB9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29DC7-285D-51F5-3EBE-BCCDCBA5359B}"/>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72284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DalWater_ppt_inside_3_water_only.jpg"/>
          <p:cNvPicPr>
            <a:picLocks noChangeAspect="1"/>
          </p:cNvPicPr>
          <p:nvPr userDrawn="1"/>
        </p:nvPicPr>
        <p:blipFill>
          <a:blip r:embed="rId2"/>
          <a:stretch>
            <a:fillRect/>
          </a:stretch>
        </p:blipFill>
        <p:spPr>
          <a:xfrm>
            <a:off x="0" y="3175"/>
            <a:ext cx="12192000" cy="6854825"/>
          </a:xfrm>
          <a:prstGeom prst="rect">
            <a:avLst/>
          </a:prstGeom>
        </p:spPr>
      </p:pic>
      <p:sp>
        <p:nvSpPr>
          <p:cNvPr id="2" name="Title 1"/>
          <p:cNvSpPr>
            <a:spLocks noGrp="1"/>
          </p:cNvSpPr>
          <p:nvPr>
            <p:ph type="ctrTitle" hasCustomPrompt="1"/>
          </p:nvPr>
        </p:nvSpPr>
        <p:spPr>
          <a:xfrm>
            <a:off x="393413" y="1395413"/>
            <a:ext cx="10363200" cy="1470025"/>
          </a:xfrm>
        </p:spPr>
        <p:txBody>
          <a:bodyPr/>
          <a:lstStyle>
            <a:lvl1pPr algn="l">
              <a:defRPr b="1">
                <a:solidFill>
                  <a:schemeClr val="tx1">
                    <a:lumMod val="75000"/>
                    <a:lumOff val="25000"/>
                  </a:schemeClr>
                </a:solidFill>
                <a:latin typeface="Arial"/>
                <a:cs typeface="Arial"/>
              </a:defRPr>
            </a:lvl1pPr>
          </a:lstStyle>
          <a:p>
            <a:r>
              <a:rPr lang="en-CA" dirty="0"/>
              <a:t>Your Title</a:t>
            </a:r>
            <a:endParaRPr lang="en-US" dirty="0"/>
          </a:p>
        </p:txBody>
      </p:sp>
      <p:sp>
        <p:nvSpPr>
          <p:cNvPr id="3" name="Subtitle 2"/>
          <p:cNvSpPr>
            <a:spLocks noGrp="1"/>
          </p:cNvSpPr>
          <p:nvPr>
            <p:ph type="subTitle" idx="1" hasCustomPrompt="1"/>
          </p:nvPr>
        </p:nvSpPr>
        <p:spPr>
          <a:xfrm>
            <a:off x="393413" y="3262090"/>
            <a:ext cx="8534400" cy="744467"/>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Your Name</a:t>
            </a:r>
            <a:endParaRPr lang="en-US" dirty="0"/>
          </a:p>
        </p:txBody>
      </p:sp>
      <p:sp>
        <p:nvSpPr>
          <p:cNvPr id="4" name="Date Placeholder 3"/>
          <p:cNvSpPr>
            <a:spLocks noGrp="1"/>
          </p:cNvSpPr>
          <p:nvPr>
            <p:ph type="dt" sz="half" idx="10"/>
          </p:nvPr>
        </p:nvSpPr>
        <p:spPr>
          <a:xfrm>
            <a:off x="9347202" y="5351940"/>
            <a:ext cx="2412196" cy="365125"/>
          </a:xfrm>
        </p:spPr>
        <p:txBody>
          <a:bodyPr/>
          <a:lstStyle>
            <a:lvl1pPr algn="r">
              <a:defRPr/>
            </a:lvl1pPr>
          </a:lstStyle>
          <a:p>
            <a:endParaRPr lang="en-US"/>
          </a:p>
        </p:txBody>
      </p:sp>
      <p:sp>
        <p:nvSpPr>
          <p:cNvPr id="8" name="TextBox 2"/>
          <p:cNvSpPr txBox="1">
            <a:spLocks noChangeArrowheads="1"/>
          </p:cNvSpPr>
          <p:nvPr userDrawn="1"/>
        </p:nvSpPr>
        <p:spPr bwMode="auto">
          <a:xfrm>
            <a:off x="393414" y="4384250"/>
            <a:ext cx="450315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prstTxWarp prst="textNoShape">
              <a:avLst/>
            </a:prstTxWarp>
            <a:spAutoFit/>
          </a:bodyPr>
          <a:lstStyle/>
          <a:p>
            <a:pPr algn="l"/>
            <a:r>
              <a:rPr lang="en-CA" sz="2400" dirty="0">
                <a:solidFill>
                  <a:schemeClr val="tx1">
                    <a:lumMod val="75000"/>
                    <a:lumOff val="25000"/>
                  </a:schemeClr>
                </a:solidFill>
                <a:latin typeface="Arial"/>
                <a:cs typeface="Arial"/>
              </a:rPr>
              <a:t>Civil and Resource Engineering</a:t>
            </a:r>
            <a:br>
              <a:rPr lang="en-CA" sz="2400" dirty="0">
                <a:solidFill>
                  <a:schemeClr val="tx1">
                    <a:lumMod val="75000"/>
                    <a:lumOff val="25000"/>
                  </a:schemeClr>
                </a:solidFill>
                <a:latin typeface="Arial"/>
                <a:cs typeface="Arial"/>
              </a:rPr>
            </a:br>
            <a:r>
              <a:rPr lang="en-CA" sz="2400" dirty="0">
                <a:solidFill>
                  <a:schemeClr val="tx1">
                    <a:lumMod val="75000"/>
                    <a:lumOff val="25000"/>
                  </a:schemeClr>
                </a:solidFill>
                <a:latin typeface="Arial"/>
                <a:cs typeface="Arial"/>
              </a:rPr>
              <a:t>Dalhousie University</a:t>
            </a:r>
            <a:endParaRPr lang="en-US" sz="2400" dirty="0">
              <a:solidFill>
                <a:schemeClr val="tx1">
                  <a:lumMod val="75000"/>
                  <a:lumOff val="25000"/>
                </a:schemeClr>
              </a:solidFill>
              <a:latin typeface="Arial"/>
              <a:cs typeface="Arial"/>
            </a:endParaRPr>
          </a:p>
        </p:txBody>
      </p:sp>
      <p:pic>
        <p:nvPicPr>
          <p:cNvPr id="9" name="Picture 15" descr="WaterStudies.pdf"/>
          <p:cNvPicPr>
            <a:picLocks noChangeAspect="1"/>
          </p:cNvPicPr>
          <p:nvPr userDrawn="1"/>
        </p:nvPicPr>
        <p:blipFill>
          <a:blip r:embed="rId3"/>
          <a:srcRect/>
          <a:stretch>
            <a:fillRect/>
          </a:stretch>
        </p:blipFill>
        <p:spPr bwMode="auto">
          <a:xfrm>
            <a:off x="4745513" y="6237289"/>
            <a:ext cx="2705100" cy="415925"/>
          </a:xfrm>
          <a:prstGeom prst="rect">
            <a:avLst/>
          </a:prstGeom>
          <a:noFill/>
          <a:ln w="9525">
            <a:noFill/>
            <a:miter lim="800000"/>
            <a:headEnd/>
            <a:tailEnd/>
          </a:ln>
        </p:spPr>
      </p:pic>
      <p:pic>
        <p:nvPicPr>
          <p:cNvPr id="5" name="Picture 4" descr="Dal Logo (New 201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3878" y="306586"/>
            <a:ext cx="2396397" cy="534456"/>
          </a:xfrm>
          <a:prstGeom prst="rect">
            <a:avLst/>
          </a:prstGeom>
        </p:spPr>
      </p:pic>
      <p:sp>
        <p:nvSpPr>
          <p:cNvPr id="10" name="Slide Number Placeholder 5">
            <a:extLst>
              <a:ext uri="{FF2B5EF4-FFF2-40B4-BE49-F238E27FC236}">
                <a16:creationId xmlns:a16="http://schemas.microsoft.com/office/drawing/2014/main" id="{2CBBDFEC-A62E-FE48-94A3-48C5A7C7D13D}"/>
              </a:ext>
            </a:extLst>
          </p:cNvPr>
          <p:cNvSpPr>
            <a:spLocks noGrp="1"/>
          </p:cNvSpPr>
          <p:nvPr>
            <p:ph type="sldNum" sz="quarter" idx="4"/>
          </p:nvPr>
        </p:nvSpPr>
        <p:spPr>
          <a:xfrm>
            <a:off x="9209676" y="611511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38F25-7AF0-F646-A5B6-CEEA1145DDF7}" type="slidenum">
              <a:rPr lang="en-US" smtClean="0"/>
              <a:pPr/>
              <a:t>‹#›</a:t>
            </a:fld>
            <a:endParaRPr lang="en-US" dirty="0"/>
          </a:p>
        </p:txBody>
      </p:sp>
    </p:spTree>
    <p:extLst>
      <p:ext uri="{BB962C8B-B14F-4D97-AF65-F5344CB8AC3E}">
        <p14:creationId xmlns:p14="http://schemas.microsoft.com/office/powerpoint/2010/main" val="3175611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600" b="1">
                <a:solidFill>
                  <a:schemeClr val="tx1">
                    <a:lumMod val="75000"/>
                    <a:lumOff val="25000"/>
                  </a:schemeClr>
                </a:solidFill>
                <a:latin typeface="Arial"/>
                <a:cs typeface="Arial"/>
              </a:defRPr>
            </a:lvl1pPr>
          </a:lstStyle>
          <a:p>
            <a:r>
              <a:rPr lang="en-CA" dirty="0"/>
              <a:t>Slide Title</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latin typeface="Arial"/>
                <a:cs typeface="Arial"/>
              </a:defRPr>
            </a:lvl1pPr>
            <a:lvl2pPr>
              <a:defRPr>
                <a:solidFill>
                  <a:schemeClr val="tx1">
                    <a:lumMod val="75000"/>
                    <a:lumOff val="25000"/>
                  </a:schemeClr>
                </a:solidFill>
                <a:latin typeface="Arial"/>
                <a:cs typeface="Arial"/>
              </a:defRPr>
            </a:lvl2pPr>
            <a:lvl3pPr>
              <a:defRPr>
                <a:solidFill>
                  <a:schemeClr val="tx1">
                    <a:lumMod val="75000"/>
                    <a:lumOff val="25000"/>
                  </a:schemeClr>
                </a:solidFill>
                <a:latin typeface="Arial"/>
                <a:cs typeface="Arial"/>
              </a:defRPr>
            </a:lvl3pPr>
            <a:lvl4pPr>
              <a:defRPr>
                <a:solidFill>
                  <a:schemeClr val="tx1">
                    <a:lumMod val="75000"/>
                    <a:lumOff val="25000"/>
                  </a:schemeClr>
                </a:solidFill>
                <a:latin typeface="Arial"/>
                <a:cs typeface="Arial"/>
              </a:defRPr>
            </a:lvl4pPr>
            <a:lvl5pPr>
              <a:defRPr>
                <a:solidFill>
                  <a:schemeClr val="tx1">
                    <a:lumMod val="75000"/>
                    <a:lumOff val="25000"/>
                  </a:schemeClr>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lide Number Placeholder 5">
            <a:extLst>
              <a:ext uri="{FF2B5EF4-FFF2-40B4-BE49-F238E27FC236}">
                <a16:creationId xmlns:a16="http://schemas.microsoft.com/office/drawing/2014/main" id="{8A0954DB-3586-7547-9DDC-8D8394F9C1AA}"/>
              </a:ext>
            </a:extLst>
          </p:cNvPr>
          <p:cNvSpPr>
            <a:spLocks noGrp="1"/>
          </p:cNvSpPr>
          <p:nvPr>
            <p:ph type="sldNum" sz="quarter" idx="4"/>
          </p:nvPr>
        </p:nvSpPr>
        <p:spPr>
          <a:xfrm>
            <a:off x="9046949" y="61363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38F25-7AF0-F646-A5B6-CEEA1145DDF7}" type="slidenum">
              <a:rPr lang="en-US" smtClean="0"/>
              <a:pPr/>
              <a:t>‹#›</a:t>
            </a:fld>
            <a:endParaRPr lang="en-US" dirty="0"/>
          </a:p>
        </p:txBody>
      </p:sp>
    </p:spTree>
    <p:extLst>
      <p:ext uri="{BB962C8B-B14F-4D97-AF65-F5344CB8AC3E}">
        <p14:creationId xmlns:p14="http://schemas.microsoft.com/office/powerpoint/2010/main" val="145094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600" b="1">
                <a:solidFill>
                  <a:schemeClr val="tx1">
                    <a:lumMod val="75000"/>
                    <a:lumOff val="25000"/>
                  </a:schemeClr>
                </a:solidFill>
                <a:latin typeface="Arial"/>
                <a:cs typeface="Arial"/>
              </a:defRPr>
            </a:lvl1pPr>
          </a:lstStyle>
          <a:p>
            <a:r>
              <a:rPr lang="en-CA" dirty="0"/>
              <a:t>Slide Title</a:t>
            </a:r>
            <a:endParaRPr lang="en-US" dirty="0"/>
          </a:p>
        </p:txBody>
      </p:sp>
      <p:sp>
        <p:nvSpPr>
          <p:cNvPr id="3" name="Content Placeholder 2"/>
          <p:cNvSpPr>
            <a:spLocks noGrp="1"/>
          </p:cNvSpPr>
          <p:nvPr>
            <p:ph idx="1"/>
          </p:nvPr>
        </p:nvSpPr>
        <p:spPr>
          <a:xfrm>
            <a:off x="609601" y="1600201"/>
            <a:ext cx="5309345" cy="4525963"/>
          </a:xfrm>
        </p:spPr>
        <p:txBody>
          <a:bodyPr/>
          <a:lstStyle>
            <a:lvl1pPr>
              <a:defRPr>
                <a:solidFill>
                  <a:schemeClr val="tx1">
                    <a:lumMod val="75000"/>
                    <a:lumOff val="25000"/>
                  </a:schemeClr>
                </a:solidFill>
                <a:latin typeface="Arial"/>
                <a:cs typeface="Arial"/>
              </a:defRPr>
            </a:lvl1pPr>
            <a:lvl2pPr>
              <a:defRPr>
                <a:solidFill>
                  <a:schemeClr val="tx1">
                    <a:lumMod val="75000"/>
                    <a:lumOff val="25000"/>
                  </a:schemeClr>
                </a:solidFill>
                <a:latin typeface="Arial"/>
                <a:cs typeface="Arial"/>
              </a:defRPr>
            </a:lvl2pPr>
            <a:lvl3pPr>
              <a:defRPr>
                <a:solidFill>
                  <a:schemeClr val="tx1">
                    <a:lumMod val="75000"/>
                    <a:lumOff val="25000"/>
                  </a:schemeClr>
                </a:solidFill>
                <a:latin typeface="Arial"/>
                <a:cs typeface="Arial"/>
              </a:defRPr>
            </a:lvl3pPr>
            <a:lvl4pPr>
              <a:defRPr>
                <a:solidFill>
                  <a:schemeClr val="tx1">
                    <a:lumMod val="75000"/>
                    <a:lumOff val="25000"/>
                  </a:schemeClr>
                </a:solidFill>
                <a:latin typeface="Arial"/>
                <a:cs typeface="Arial"/>
              </a:defRPr>
            </a:lvl4pPr>
            <a:lvl5pPr>
              <a:defRPr>
                <a:solidFill>
                  <a:schemeClr val="tx1">
                    <a:lumMod val="75000"/>
                    <a:lumOff val="25000"/>
                  </a:schemeClr>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2"/>
          <p:cNvSpPr>
            <a:spLocks noGrp="1"/>
          </p:cNvSpPr>
          <p:nvPr>
            <p:ph idx="10"/>
          </p:nvPr>
        </p:nvSpPr>
        <p:spPr>
          <a:xfrm>
            <a:off x="6273056" y="1607884"/>
            <a:ext cx="5309345" cy="4525963"/>
          </a:xfrm>
        </p:spPr>
        <p:txBody>
          <a:bodyPr/>
          <a:lstStyle>
            <a:lvl1pPr>
              <a:defRPr>
                <a:solidFill>
                  <a:schemeClr val="tx1">
                    <a:lumMod val="75000"/>
                    <a:lumOff val="25000"/>
                  </a:schemeClr>
                </a:solidFill>
                <a:latin typeface="Arial"/>
                <a:cs typeface="Arial"/>
              </a:defRPr>
            </a:lvl1pPr>
            <a:lvl2pPr>
              <a:defRPr>
                <a:solidFill>
                  <a:schemeClr val="tx1">
                    <a:lumMod val="75000"/>
                    <a:lumOff val="25000"/>
                  </a:schemeClr>
                </a:solidFill>
                <a:latin typeface="Arial"/>
                <a:cs typeface="Arial"/>
              </a:defRPr>
            </a:lvl2pPr>
            <a:lvl3pPr>
              <a:defRPr>
                <a:solidFill>
                  <a:schemeClr val="tx1">
                    <a:lumMod val="75000"/>
                    <a:lumOff val="25000"/>
                  </a:schemeClr>
                </a:solidFill>
                <a:latin typeface="Arial"/>
                <a:cs typeface="Arial"/>
              </a:defRPr>
            </a:lvl3pPr>
            <a:lvl4pPr>
              <a:defRPr>
                <a:solidFill>
                  <a:schemeClr val="tx1">
                    <a:lumMod val="75000"/>
                    <a:lumOff val="25000"/>
                  </a:schemeClr>
                </a:solidFill>
                <a:latin typeface="Arial"/>
                <a:cs typeface="Arial"/>
              </a:defRPr>
            </a:lvl4pPr>
            <a:lvl5pPr>
              <a:defRPr>
                <a:solidFill>
                  <a:schemeClr val="tx1">
                    <a:lumMod val="75000"/>
                    <a:lumOff val="25000"/>
                  </a:schemeClr>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Slide Number Placeholder 5">
            <a:extLst>
              <a:ext uri="{FF2B5EF4-FFF2-40B4-BE49-F238E27FC236}">
                <a16:creationId xmlns:a16="http://schemas.microsoft.com/office/drawing/2014/main" id="{F3A1372D-0D4B-514A-B038-EEC05649E0E4}"/>
              </a:ext>
            </a:extLst>
          </p:cNvPr>
          <p:cNvSpPr>
            <a:spLocks noGrp="1"/>
          </p:cNvSpPr>
          <p:nvPr>
            <p:ph type="sldNum" sz="quarter" idx="4"/>
          </p:nvPr>
        </p:nvSpPr>
        <p:spPr>
          <a:xfrm>
            <a:off x="9101541" y="614152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38F25-7AF0-F646-A5B6-CEEA1145DDF7}" type="slidenum">
              <a:rPr lang="en-US" smtClean="0"/>
              <a:pPr/>
              <a:t>‹#›</a:t>
            </a:fld>
            <a:endParaRPr lang="en-US" dirty="0"/>
          </a:p>
        </p:txBody>
      </p:sp>
    </p:spTree>
    <p:extLst>
      <p:ext uri="{BB962C8B-B14F-4D97-AF65-F5344CB8AC3E}">
        <p14:creationId xmlns:p14="http://schemas.microsoft.com/office/powerpoint/2010/main" val="252839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4" descr="DalWater_ppt_inside_3.jpg"/>
          <p:cNvPicPr>
            <a:picLocks noChangeAspect="1"/>
          </p:cNvPicPr>
          <p:nvPr userDrawn="1"/>
        </p:nvPicPr>
        <p:blipFill>
          <a:blip r:embed="rId2"/>
          <a:srcRect/>
          <a:stretch>
            <a:fillRect/>
          </a:stretch>
        </p:blipFill>
        <p:spPr bwMode="auto">
          <a:xfrm>
            <a:off x="0" y="1"/>
            <a:ext cx="12192000" cy="6854825"/>
          </a:xfrm>
          <a:prstGeom prst="rect">
            <a:avLst/>
          </a:prstGeom>
          <a:noFill/>
          <a:ln w="9525">
            <a:noFill/>
            <a:miter lim="800000"/>
            <a:headEnd/>
            <a:tailEnd/>
          </a:ln>
        </p:spPr>
      </p:pic>
      <p:sp>
        <p:nvSpPr>
          <p:cNvPr id="2" name="Title 1"/>
          <p:cNvSpPr>
            <a:spLocks noGrp="1"/>
          </p:cNvSpPr>
          <p:nvPr>
            <p:ph type="title" hasCustomPrompt="1"/>
          </p:nvPr>
        </p:nvSpPr>
        <p:spPr/>
        <p:txBody>
          <a:bodyPr>
            <a:normAutofit/>
          </a:bodyPr>
          <a:lstStyle>
            <a:lvl1pPr algn="l">
              <a:defRPr sz="3600" b="1">
                <a:solidFill>
                  <a:schemeClr val="tx1">
                    <a:lumMod val="75000"/>
                    <a:lumOff val="25000"/>
                  </a:schemeClr>
                </a:solidFill>
                <a:latin typeface="Arial"/>
                <a:cs typeface="Arial"/>
              </a:defRPr>
            </a:lvl1pPr>
          </a:lstStyle>
          <a:p>
            <a:r>
              <a:rPr lang="en-CA" dirty="0"/>
              <a:t>Slide Title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ext Placeholder 9"/>
          <p:cNvSpPr>
            <a:spLocks noGrp="1"/>
          </p:cNvSpPr>
          <p:nvPr>
            <p:ph type="body" sz="quarter" idx="10" hasCustomPrompt="1"/>
          </p:nvPr>
        </p:nvSpPr>
        <p:spPr>
          <a:xfrm>
            <a:off x="600501" y="6308630"/>
            <a:ext cx="9644419" cy="274733"/>
          </a:xfrm>
        </p:spPr>
        <p:txBody>
          <a:bodyPr>
            <a:noAutofit/>
          </a:bodyPr>
          <a:lstStyle>
            <a:lvl1pPr>
              <a:buNone/>
              <a:defRPr sz="1200">
                <a:solidFill>
                  <a:schemeClr val="tx1">
                    <a:lumMod val="75000"/>
                    <a:lumOff val="25000"/>
                  </a:schemeClr>
                </a:solidFill>
                <a:latin typeface="Arial"/>
                <a:cs typeface="Arial"/>
              </a:defRPr>
            </a:lvl1pPr>
            <a:lvl2pPr>
              <a:defRPr sz="1200">
                <a:solidFill>
                  <a:schemeClr val="tx1">
                    <a:lumMod val="75000"/>
                    <a:lumOff val="25000"/>
                  </a:schemeClr>
                </a:solidFill>
                <a:latin typeface="Arial"/>
                <a:cs typeface="Arial"/>
              </a:defRPr>
            </a:lvl2pPr>
            <a:lvl3pPr>
              <a:defRPr sz="1200">
                <a:solidFill>
                  <a:schemeClr val="tx1">
                    <a:lumMod val="75000"/>
                    <a:lumOff val="25000"/>
                  </a:schemeClr>
                </a:solidFill>
                <a:latin typeface="Arial"/>
                <a:cs typeface="Arial"/>
              </a:defRPr>
            </a:lvl3pPr>
            <a:lvl4pPr>
              <a:defRPr sz="1200">
                <a:solidFill>
                  <a:schemeClr val="tx1">
                    <a:lumMod val="75000"/>
                    <a:lumOff val="25000"/>
                  </a:schemeClr>
                </a:solidFill>
                <a:latin typeface="Arial"/>
                <a:cs typeface="Arial"/>
              </a:defRPr>
            </a:lvl4pPr>
            <a:lvl5pPr>
              <a:defRPr sz="1200">
                <a:solidFill>
                  <a:schemeClr val="tx1">
                    <a:lumMod val="75000"/>
                    <a:lumOff val="25000"/>
                  </a:schemeClr>
                </a:solidFill>
                <a:latin typeface="Arial"/>
                <a:cs typeface="Arial"/>
              </a:defRPr>
            </a:lvl5pPr>
          </a:lstStyle>
          <a:p>
            <a:pPr lvl="0"/>
            <a:r>
              <a:rPr lang="en-CA" dirty="0"/>
              <a:t>References</a:t>
            </a:r>
          </a:p>
        </p:txBody>
      </p:sp>
      <p:sp>
        <p:nvSpPr>
          <p:cNvPr id="7" name="Slide Number Placeholder 5">
            <a:extLst>
              <a:ext uri="{FF2B5EF4-FFF2-40B4-BE49-F238E27FC236}">
                <a16:creationId xmlns:a16="http://schemas.microsoft.com/office/drawing/2014/main" id="{EBEA4D37-AC83-8649-AF19-62FEF68CB04B}"/>
              </a:ext>
            </a:extLst>
          </p:cNvPr>
          <p:cNvSpPr>
            <a:spLocks noGrp="1"/>
          </p:cNvSpPr>
          <p:nvPr>
            <p:ph type="sldNum" sz="quarter" idx="4"/>
          </p:nvPr>
        </p:nvSpPr>
        <p:spPr>
          <a:xfrm>
            <a:off x="8898340" y="61363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38F25-7AF0-F646-A5B6-CEEA1145DDF7}" type="slidenum">
              <a:rPr lang="en-US" smtClean="0"/>
              <a:pPr/>
              <a:t>‹#›</a:t>
            </a:fld>
            <a:endParaRPr lang="en-US" dirty="0"/>
          </a:p>
        </p:txBody>
      </p:sp>
    </p:spTree>
    <p:extLst>
      <p:ext uri="{BB962C8B-B14F-4D97-AF65-F5344CB8AC3E}">
        <p14:creationId xmlns:p14="http://schemas.microsoft.com/office/powerpoint/2010/main" val="1119618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4" descr="DalWater_ppt_inside_3.jpg"/>
          <p:cNvPicPr>
            <a:picLocks noChangeAspect="1"/>
          </p:cNvPicPr>
          <p:nvPr userDrawn="1"/>
        </p:nvPicPr>
        <p:blipFill>
          <a:blip r:embed="rId2"/>
          <a:srcRect/>
          <a:stretch>
            <a:fillRect/>
          </a:stretch>
        </p:blipFill>
        <p:spPr bwMode="auto">
          <a:xfrm>
            <a:off x="0" y="1"/>
            <a:ext cx="12192000" cy="6854825"/>
          </a:xfrm>
          <a:prstGeom prst="rect">
            <a:avLst/>
          </a:prstGeom>
          <a:noFill/>
          <a:ln w="9525">
            <a:noFill/>
            <a:miter lim="800000"/>
            <a:headEnd/>
            <a:tailEnd/>
          </a:ln>
        </p:spPr>
      </p:pic>
      <p:sp>
        <p:nvSpPr>
          <p:cNvPr id="2" name="Title 1"/>
          <p:cNvSpPr>
            <a:spLocks noGrp="1"/>
          </p:cNvSpPr>
          <p:nvPr>
            <p:ph type="title" hasCustomPrompt="1"/>
          </p:nvPr>
        </p:nvSpPr>
        <p:spPr/>
        <p:txBody>
          <a:bodyPr>
            <a:normAutofit/>
          </a:bodyPr>
          <a:lstStyle>
            <a:lvl1pPr algn="l">
              <a:defRPr sz="3600" b="1">
                <a:solidFill>
                  <a:schemeClr val="tx1">
                    <a:lumMod val="75000"/>
                    <a:lumOff val="25000"/>
                  </a:schemeClr>
                </a:solidFill>
                <a:latin typeface="Arial"/>
                <a:cs typeface="Arial"/>
              </a:defRPr>
            </a:lvl1pPr>
          </a:lstStyle>
          <a:p>
            <a:r>
              <a:rPr lang="en-CA" dirty="0"/>
              <a:t>Slide Title</a:t>
            </a:r>
            <a:endParaRPr lang="en-US" dirty="0"/>
          </a:p>
        </p:txBody>
      </p:sp>
      <p:sp>
        <p:nvSpPr>
          <p:cNvPr id="3" name="Content Placeholder 2"/>
          <p:cNvSpPr>
            <a:spLocks noGrp="1"/>
          </p:cNvSpPr>
          <p:nvPr>
            <p:ph sz="half" idx="1"/>
          </p:nvPr>
        </p:nvSpPr>
        <p:spPr>
          <a:xfrm>
            <a:off x="609600" y="1600201"/>
            <a:ext cx="10972800" cy="4525963"/>
          </a:xfrm>
        </p:spPr>
        <p:txBody>
          <a:bodyPr/>
          <a:lstStyle>
            <a:lvl1pPr>
              <a:defRPr sz="28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ext Placeholder 9"/>
          <p:cNvSpPr>
            <a:spLocks noGrp="1"/>
          </p:cNvSpPr>
          <p:nvPr>
            <p:ph type="body" sz="quarter" idx="10" hasCustomPrompt="1"/>
          </p:nvPr>
        </p:nvSpPr>
        <p:spPr>
          <a:xfrm>
            <a:off x="609600" y="6332442"/>
            <a:ext cx="10972800" cy="274733"/>
          </a:xfrm>
        </p:spPr>
        <p:txBody>
          <a:bodyPr>
            <a:noAutofit/>
          </a:bodyPr>
          <a:lstStyle>
            <a:lvl1pPr>
              <a:buNone/>
              <a:defRPr sz="1200">
                <a:solidFill>
                  <a:schemeClr val="tx1">
                    <a:lumMod val="75000"/>
                    <a:lumOff val="25000"/>
                  </a:schemeClr>
                </a:solidFill>
                <a:latin typeface="Arial"/>
                <a:cs typeface="Arial"/>
              </a:defRPr>
            </a:lvl1pPr>
            <a:lvl2pPr>
              <a:defRPr sz="1200">
                <a:solidFill>
                  <a:schemeClr val="tx1">
                    <a:lumMod val="75000"/>
                    <a:lumOff val="25000"/>
                  </a:schemeClr>
                </a:solidFill>
                <a:latin typeface="Arial"/>
                <a:cs typeface="Arial"/>
              </a:defRPr>
            </a:lvl2pPr>
            <a:lvl3pPr>
              <a:defRPr sz="1200">
                <a:solidFill>
                  <a:schemeClr val="tx1">
                    <a:lumMod val="75000"/>
                    <a:lumOff val="25000"/>
                  </a:schemeClr>
                </a:solidFill>
                <a:latin typeface="Arial"/>
                <a:cs typeface="Arial"/>
              </a:defRPr>
            </a:lvl3pPr>
            <a:lvl4pPr>
              <a:defRPr sz="1200">
                <a:solidFill>
                  <a:schemeClr val="tx1">
                    <a:lumMod val="75000"/>
                    <a:lumOff val="25000"/>
                  </a:schemeClr>
                </a:solidFill>
                <a:latin typeface="Arial"/>
                <a:cs typeface="Arial"/>
              </a:defRPr>
            </a:lvl4pPr>
            <a:lvl5pPr>
              <a:defRPr sz="1200">
                <a:solidFill>
                  <a:schemeClr val="tx1">
                    <a:lumMod val="75000"/>
                    <a:lumOff val="25000"/>
                  </a:schemeClr>
                </a:solidFill>
                <a:latin typeface="Arial"/>
                <a:cs typeface="Arial"/>
              </a:defRPr>
            </a:lvl5pPr>
          </a:lstStyle>
          <a:p>
            <a:pPr lvl="0"/>
            <a:r>
              <a:rPr lang="en-CA" dirty="0"/>
              <a:t>References</a:t>
            </a:r>
          </a:p>
        </p:txBody>
      </p:sp>
    </p:spTree>
    <p:extLst>
      <p:ext uri="{BB962C8B-B14F-4D97-AF65-F5344CB8AC3E}">
        <p14:creationId xmlns:p14="http://schemas.microsoft.com/office/powerpoint/2010/main" val="8367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Picture 15" descr="WaterStudies.pdf"/>
          <p:cNvPicPr>
            <a:picLocks noChangeAspect="1"/>
          </p:cNvPicPr>
          <p:nvPr userDrawn="1"/>
        </p:nvPicPr>
        <p:blipFill>
          <a:blip r:embed="rId2"/>
          <a:srcRect/>
          <a:stretch>
            <a:fillRect/>
          </a:stretch>
        </p:blipFill>
        <p:spPr bwMode="auto">
          <a:xfrm>
            <a:off x="8809318" y="360957"/>
            <a:ext cx="2963847" cy="455709"/>
          </a:xfrm>
          <a:prstGeom prst="rect">
            <a:avLst/>
          </a:prstGeom>
          <a:noFill/>
          <a:ln w="9525">
            <a:noFill/>
            <a:miter lim="800000"/>
            <a:headEnd/>
            <a:tailEnd/>
          </a:ln>
        </p:spPr>
      </p:pic>
      <p:sp>
        <p:nvSpPr>
          <p:cNvPr id="7" name="Title 2">
            <a:extLst>
              <a:ext uri="{FF2B5EF4-FFF2-40B4-BE49-F238E27FC236}">
                <a16:creationId xmlns:a16="http://schemas.microsoft.com/office/drawing/2014/main" id="{E2F7E935-2E32-3E4A-AE32-3EE14CA39D96}"/>
              </a:ext>
            </a:extLst>
          </p:cNvPr>
          <p:cNvSpPr>
            <a:spLocks noGrp="1"/>
          </p:cNvSpPr>
          <p:nvPr userDrawn="1"/>
        </p:nvSpPr>
        <p:spPr>
          <a:xfrm>
            <a:off x="418836" y="329127"/>
            <a:ext cx="9010032" cy="106997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baseline="0">
                <a:solidFill>
                  <a:schemeClr val="tx1">
                    <a:lumMod val="75000"/>
                    <a:lumOff val="25000"/>
                  </a:schemeClr>
                </a:solidFill>
                <a:latin typeface="Arial"/>
                <a:ea typeface="+mj-ea"/>
                <a:cs typeface="Arial"/>
              </a:defRPr>
            </a:lvl1pPr>
          </a:lstStyle>
          <a:p>
            <a:r>
              <a:rPr lang="en-US" sz="3600" dirty="0"/>
              <a:t>Acknowledgments</a:t>
            </a:r>
          </a:p>
        </p:txBody>
      </p:sp>
      <p:pic>
        <p:nvPicPr>
          <p:cNvPr id="18" name="Picture 17">
            <a:extLst>
              <a:ext uri="{FF2B5EF4-FFF2-40B4-BE49-F238E27FC236}">
                <a16:creationId xmlns:a16="http://schemas.microsoft.com/office/drawing/2014/main" id="{373263CF-BB8F-854C-9B79-917605832121}"/>
              </a:ext>
            </a:extLst>
          </p:cNvPr>
          <p:cNvPicPr>
            <a:picLocks noChangeAspect="1"/>
          </p:cNvPicPr>
          <p:nvPr userDrawn="1"/>
        </p:nvPicPr>
        <p:blipFill>
          <a:blip r:embed="rId3"/>
          <a:stretch>
            <a:fillRect/>
          </a:stretch>
        </p:blipFill>
        <p:spPr>
          <a:xfrm>
            <a:off x="192471" y="5503311"/>
            <a:ext cx="2172964" cy="589876"/>
          </a:xfrm>
          <a:prstGeom prst="rect">
            <a:avLst/>
          </a:prstGeom>
        </p:spPr>
      </p:pic>
      <p:pic>
        <p:nvPicPr>
          <p:cNvPr id="19" name="Picture 18">
            <a:extLst>
              <a:ext uri="{FF2B5EF4-FFF2-40B4-BE49-F238E27FC236}">
                <a16:creationId xmlns:a16="http://schemas.microsoft.com/office/drawing/2014/main" id="{660640DC-F7B8-2249-B086-0BF12922C8DB}"/>
              </a:ext>
            </a:extLst>
          </p:cNvPr>
          <p:cNvPicPr>
            <a:picLocks noChangeAspect="1"/>
          </p:cNvPicPr>
          <p:nvPr userDrawn="1"/>
        </p:nvPicPr>
        <p:blipFill rotWithShape="1">
          <a:blip r:embed="rId4"/>
          <a:srcRect l="-1" t="30152" r="2121" b="26269"/>
          <a:stretch/>
        </p:blipFill>
        <p:spPr>
          <a:xfrm>
            <a:off x="9578852" y="4147557"/>
            <a:ext cx="2131616" cy="711814"/>
          </a:xfrm>
          <a:prstGeom prst="rect">
            <a:avLst/>
          </a:prstGeom>
        </p:spPr>
      </p:pic>
      <p:pic>
        <p:nvPicPr>
          <p:cNvPr id="20" name="Picture 19">
            <a:extLst>
              <a:ext uri="{FF2B5EF4-FFF2-40B4-BE49-F238E27FC236}">
                <a16:creationId xmlns:a16="http://schemas.microsoft.com/office/drawing/2014/main" id="{B74A2D4E-93FE-F44D-8994-71BABBADF4DF}"/>
              </a:ext>
            </a:extLst>
          </p:cNvPr>
          <p:cNvPicPr>
            <a:picLocks noChangeAspect="1"/>
          </p:cNvPicPr>
          <p:nvPr userDrawn="1"/>
        </p:nvPicPr>
        <p:blipFill>
          <a:blip r:embed="rId5"/>
          <a:stretch>
            <a:fillRect/>
          </a:stretch>
        </p:blipFill>
        <p:spPr>
          <a:xfrm>
            <a:off x="9687222" y="5499123"/>
            <a:ext cx="2295393" cy="601681"/>
          </a:xfrm>
          <a:prstGeom prst="rect">
            <a:avLst/>
          </a:prstGeom>
        </p:spPr>
      </p:pic>
      <p:pic>
        <p:nvPicPr>
          <p:cNvPr id="3" name="Picture 2">
            <a:extLst>
              <a:ext uri="{FF2B5EF4-FFF2-40B4-BE49-F238E27FC236}">
                <a16:creationId xmlns:a16="http://schemas.microsoft.com/office/drawing/2014/main" id="{D4509D94-1166-4B4C-B914-3151994FA3B2}"/>
              </a:ext>
            </a:extLst>
          </p:cNvPr>
          <p:cNvPicPr>
            <a:picLocks noChangeAspect="1"/>
          </p:cNvPicPr>
          <p:nvPr userDrawn="1"/>
        </p:nvPicPr>
        <p:blipFill>
          <a:blip r:embed="rId6"/>
          <a:stretch>
            <a:fillRect/>
          </a:stretch>
        </p:blipFill>
        <p:spPr>
          <a:xfrm>
            <a:off x="2512763" y="5784962"/>
            <a:ext cx="2172963" cy="324913"/>
          </a:xfrm>
          <a:prstGeom prst="rect">
            <a:avLst/>
          </a:prstGeom>
        </p:spPr>
      </p:pic>
      <p:pic>
        <p:nvPicPr>
          <p:cNvPr id="4" name="Picture 3">
            <a:extLst>
              <a:ext uri="{FF2B5EF4-FFF2-40B4-BE49-F238E27FC236}">
                <a16:creationId xmlns:a16="http://schemas.microsoft.com/office/drawing/2014/main" id="{22E9A429-5FA3-164E-9106-AE2C7F88051E}"/>
              </a:ext>
            </a:extLst>
          </p:cNvPr>
          <p:cNvPicPr>
            <a:picLocks noChangeAspect="1"/>
          </p:cNvPicPr>
          <p:nvPr userDrawn="1"/>
        </p:nvPicPr>
        <p:blipFill>
          <a:blip r:embed="rId7"/>
          <a:stretch>
            <a:fillRect/>
          </a:stretch>
        </p:blipFill>
        <p:spPr>
          <a:xfrm>
            <a:off x="343970" y="4103804"/>
            <a:ext cx="2431837" cy="836167"/>
          </a:xfrm>
          <a:prstGeom prst="rect">
            <a:avLst/>
          </a:prstGeom>
        </p:spPr>
      </p:pic>
      <p:pic>
        <p:nvPicPr>
          <p:cNvPr id="12" name="Picture 11">
            <a:extLst>
              <a:ext uri="{FF2B5EF4-FFF2-40B4-BE49-F238E27FC236}">
                <a16:creationId xmlns:a16="http://schemas.microsoft.com/office/drawing/2014/main" id="{6516DCEB-83BE-2E45-AC4A-2D601C605122}"/>
              </a:ext>
            </a:extLst>
          </p:cNvPr>
          <p:cNvPicPr>
            <a:picLocks noChangeAspect="1"/>
          </p:cNvPicPr>
          <p:nvPr userDrawn="1"/>
        </p:nvPicPr>
        <p:blipFill>
          <a:blip r:embed="rId8"/>
          <a:stretch>
            <a:fillRect/>
          </a:stretch>
        </p:blipFill>
        <p:spPr>
          <a:xfrm>
            <a:off x="4962824" y="5248717"/>
            <a:ext cx="1964899" cy="909495"/>
          </a:xfrm>
          <a:prstGeom prst="rect">
            <a:avLst/>
          </a:prstGeom>
        </p:spPr>
      </p:pic>
      <p:pic>
        <p:nvPicPr>
          <p:cNvPr id="14" name="Picture 13">
            <a:extLst>
              <a:ext uri="{FF2B5EF4-FFF2-40B4-BE49-F238E27FC236}">
                <a16:creationId xmlns:a16="http://schemas.microsoft.com/office/drawing/2014/main" id="{F38EA5EB-CD22-7C43-9F7D-B57AD5F848C6}"/>
              </a:ext>
            </a:extLst>
          </p:cNvPr>
          <p:cNvPicPr>
            <a:picLocks noChangeAspect="1"/>
          </p:cNvPicPr>
          <p:nvPr userDrawn="1"/>
        </p:nvPicPr>
        <p:blipFill>
          <a:blip r:embed="rId9"/>
          <a:stretch>
            <a:fillRect/>
          </a:stretch>
        </p:blipFill>
        <p:spPr>
          <a:xfrm>
            <a:off x="3585005" y="4028000"/>
            <a:ext cx="1964899" cy="977858"/>
          </a:xfrm>
          <a:prstGeom prst="rect">
            <a:avLst/>
          </a:prstGeom>
        </p:spPr>
      </p:pic>
      <p:pic>
        <p:nvPicPr>
          <p:cNvPr id="21" name="Picture 20">
            <a:extLst>
              <a:ext uri="{FF2B5EF4-FFF2-40B4-BE49-F238E27FC236}">
                <a16:creationId xmlns:a16="http://schemas.microsoft.com/office/drawing/2014/main" id="{5BD0A606-E4A5-0841-B76F-8A6D20F2E5EF}"/>
              </a:ext>
            </a:extLst>
          </p:cNvPr>
          <p:cNvPicPr>
            <a:picLocks noChangeAspect="1"/>
          </p:cNvPicPr>
          <p:nvPr userDrawn="1"/>
        </p:nvPicPr>
        <p:blipFill>
          <a:blip r:embed="rId10"/>
          <a:stretch>
            <a:fillRect/>
          </a:stretch>
        </p:blipFill>
        <p:spPr>
          <a:xfrm>
            <a:off x="6675323" y="4214879"/>
            <a:ext cx="1808580" cy="599092"/>
          </a:xfrm>
          <a:prstGeom prst="rect">
            <a:avLst/>
          </a:prstGeom>
        </p:spPr>
      </p:pic>
      <p:pic>
        <p:nvPicPr>
          <p:cNvPr id="25" name="Picture 24">
            <a:extLst>
              <a:ext uri="{FF2B5EF4-FFF2-40B4-BE49-F238E27FC236}">
                <a16:creationId xmlns:a16="http://schemas.microsoft.com/office/drawing/2014/main" id="{37DAC451-8F87-6D4D-B052-F0FBBB518D40}"/>
              </a:ext>
            </a:extLst>
          </p:cNvPr>
          <p:cNvPicPr>
            <a:picLocks noChangeAspect="1"/>
          </p:cNvPicPr>
          <p:nvPr userDrawn="1"/>
        </p:nvPicPr>
        <p:blipFill>
          <a:blip r:embed="rId11"/>
          <a:stretch>
            <a:fillRect/>
          </a:stretch>
        </p:blipFill>
        <p:spPr>
          <a:xfrm>
            <a:off x="7098613" y="5606925"/>
            <a:ext cx="2396155" cy="453880"/>
          </a:xfrm>
          <a:prstGeom prst="rect">
            <a:avLst/>
          </a:prstGeom>
        </p:spPr>
      </p:pic>
    </p:spTree>
    <p:extLst>
      <p:ext uri="{BB962C8B-B14F-4D97-AF65-F5344CB8AC3E}">
        <p14:creationId xmlns:p14="http://schemas.microsoft.com/office/powerpoint/2010/main" val="333463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155F-C1D8-A3A5-B829-A4E301062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4F2C6-249F-D69D-5B34-1580538CE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CB192-6083-9275-B46B-F52002E351EE}"/>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5" name="Footer Placeholder 4">
            <a:extLst>
              <a:ext uri="{FF2B5EF4-FFF2-40B4-BE49-F238E27FC236}">
                <a16:creationId xmlns:a16="http://schemas.microsoft.com/office/drawing/2014/main" id="{0CA4866C-B4BA-AA6C-F4A5-60105AEAE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F9233-F3E9-1B4D-87B9-2379E925647D}"/>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428628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74DA-BA12-B11F-F2B6-4BEA439F0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825A4F-1D36-765A-A256-4ABE20369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AE3914-11F9-146D-C2BA-F734F0A27898}"/>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5" name="Footer Placeholder 4">
            <a:extLst>
              <a:ext uri="{FF2B5EF4-FFF2-40B4-BE49-F238E27FC236}">
                <a16:creationId xmlns:a16="http://schemas.microsoft.com/office/drawing/2014/main" id="{F55FD440-5BC4-2E5E-A7FE-E0AB3D97B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5B7C0-D904-6151-776A-618E71A873CA}"/>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30524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4EA4-9FD2-B69C-8FE2-AFF1A8330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49EF9-1BB0-6279-53AD-E31302F7C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A9A399-BA40-E0C2-6B24-3F12EC503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76A991-23D5-BA16-585D-408FE274CCFA}"/>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6" name="Footer Placeholder 5">
            <a:extLst>
              <a:ext uri="{FF2B5EF4-FFF2-40B4-BE49-F238E27FC236}">
                <a16:creationId xmlns:a16="http://schemas.microsoft.com/office/drawing/2014/main" id="{04AA9EC6-8635-830B-93DF-BB42A02BB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D3AB8-DBC6-4C4C-393B-ABBBC4148E3F}"/>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63786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CBA7-274B-3595-3024-4C80A7E12C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B25813-1793-21A7-709E-A835106C3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DB544D-57F6-4D8B-E589-84F58BD267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EF6EE7-6246-E734-6ED8-A0E332D13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BC5325-14F3-5D73-EEC5-749E9EA19D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57EBA5-554B-DF47-E41E-03005D001217}"/>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8" name="Footer Placeholder 7">
            <a:extLst>
              <a:ext uri="{FF2B5EF4-FFF2-40B4-BE49-F238E27FC236}">
                <a16:creationId xmlns:a16="http://schemas.microsoft.com/office/drawing/2014/main" id="{B0A4E7D1-93CD-9FDA-20A3-B45F7BFCB6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27B6AD-2A2C-4018-00DE-CF32549B2522}"/>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405147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50D9-EC83-F1D9-0C71-D696B2D156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C6F24-1987-A722-A469-A0BD16392AF1}"/>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4" name="Footer Placeholder 3">
            <a:extLst>
              <a:ext uri="{FF2B5EF4-FFF2-40B4-BE49-F238E27FC236}">
                <a16:creationId xmlns:a16="http://schemas.microsoft.com/office/drawing/2014/main" id="{0C6DD43B-9648-EEAD-F242-48127F1156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9DB423-7A0B-3804-0993-E352849259F2}"/>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280099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2AE85-7235-AA72-DFF7-2E62CFA7D2E5}"/>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3" name="Footer Placeholder 2">
            <a:extLst>
              <a:ext uri="{FF2B5EF4-FFF2-40B4-BE49-F238E27FC236}">
                <a16:creationId xmlns:a16="http://schemas.microsoft.com/office/drawing/2014/main" id="{28144192-46D2-40DB-1CA1-5434CC939F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F70F1A-9C88-6889-F1FE-65E92F015F57}"/>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207406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50E3-8C0D-0EA1-EE52-0CA38C5AD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D78684-C031-DB84-404A-A26E08E00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C8E1F0-0376-8698-5152-537B8806D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793F1-48C7-00C0-0D53-3A0CB9F6B7B7}"/>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6" name="Footer Placeholder 5">
            <a:extLst>
              <a:ext uri="{FF2B5EF4-FFF2-40B4-BE49-F238E27FC236}">
                <a16:creationId xmlns:a16="http://schemas.microsoft.com/office/drawing/2014/main" id="{3566546D-B070-FFD6-083D-68CB8EBEBA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15FD6-22F4-B039-0E12-CCFEF1902C0F}"/>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25114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B1E1-D542-8558-4367-05806A640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0BD79F-35EE-587F-5420-29AD7448C2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D7E3F7-9FC9-26A3-23FF-F53D1051C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38CCF-52F0-65B0-CAF7-4317348225FA}"/>
              </a:ext>
            </a:extLst>
          </p:cNvPr>
          <p:cNvSpPr>
            <a:spLocks noGrp="1"/>
          </p:cNvSpPr>
          <p:nvPr>
            <p:ph type="dt" sz="half" idx="10"/>
          </p:nvPr>
        </p:nvSpPr>
        <p:spPr/>
        <p:txBody>
          <a:bodyPr/>
          <a:lstStyle/>
          <a:p>
            <a:fld id="{88110DC6-70E3-DB4F-AEDA-C9AD2A89A674}" type="datetimeFigureOut">
              <a:rPr lang="en-US" smtClean="0"/>
              <a:t>10/7/22</a:t>
            </a:fld>
            <a:endParaRPr lang="en-US"/>
          </a:p>
        </p:txBody>
      </p:sp>
      <p:sp>
        <p:nvSpPr>
          <p:cNvPr id="6" name="Footer Placeholder 5">
            <a:extLst>
              <a:ext uri="{FF2B5EF4-FFF2-40B4-BE49-F238E27FC236}">
                <a16:creationId xmlns:a16="http://schemas.microsoft.com/office/drawing/2014/main" id="{09604C35-98F9-83DE-C7DF-F8BC20C7E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15A67-4CC7-637B-316E-167C86B2ABB1}"/>
              </a:ext>
            </a:extLst>
          </p:cNvPr>
          <p:cNvSpPr>
            <a:spLocks noGrp="1"/>
          </p:cNvSpPr>
          <p:nvPr>
            <p:ph type="sldNum" sz="quarter" idx="12"/>
          </p:nvPr>
        </p:nvSpPr>
        <p:spPr/>
        <p:txBody>
          <a:bodyPr/>
          <a:lstStyle/>
          <a:p>
            <a:fld id="{EB3D152C-CBB5-C546-BBA6-BB35C87CC86A}" type="slidenum">
              <a:rPr lang="en-US" smtClean="0"/>
              <a:t>‹#›</a:t>
            </a:fld>
            <a:endParaRPr lang="en-US"/>
          </a:p>
        </p:txBody>
      </p:sp>
    </p:spTree>
    <p:extLst>
      <p:ext uri="{BB962C8B-B14F-4D97-AF65-F5344CB8AC3E}">
        <p14:creationId xmlns:p14="http://schemas.microsoft.com/office/powerpoint/2010/main" val="106268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8DF58-D270-BF59-ADA4-4F2239DBC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93DA36-312C-08C2-7713-6C987B005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B1423-EB12-C39F-55D1-A2F7C5770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10DC6-70E3-DB4F-AEDA-C9AD2A89A674}" type="datetimeFigureOut">
              <a:rPr lang="en-US" smtClean="0"/>
              <a:t>10/7/22</a:t>
            </a:fld>
            <a:endParaRPr lang="en-US"/>
          </a:p>
        </p:txBody>
      </p:sp>
      <p:sp>
        <p:nvSpPr>
          <p:cNvPr id="5" name="Footer Placeholder 4">
            <a:extLst>
              <a:ext uri="{FF2B5EF4-FFF2-40B4-BE49-F238E27FC236}">
                <a16:creationId xmlns:a16="http://schemas.microsoft.com/office/drawing/2014/main" id="{9F961768-2601-8656-289A-A4D7F2355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9046FE-4E77-3BD4-BD21-E28D82CC2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D152C-CBB5-C546-BBA6-BB35C87CC86A}" type="slidenum">
              <a:rPr lang="en-US" smtClean="0"/>
              <a:t>‹#›</a:t>
            </a:fld>
            <a:endParaRPr lang="en-US"/>
          </a:p>
        </p:txBody>
      </p:sp>
    </p:spTree>
    <p:extLst>
      <p:ext uri="{BB962C8B-B14F-4D97-AF65-F5344CB8AC3E}">
        <p14:creationId xmlns:p14="http://schemas.microsoft.com/office/powerpoint/2010/main" val="89442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alWater_ppt_inside_2.jpg"/>
          <p:cNvPicPr>
            <a:picLocks noChangeAspect="1"/>
          </p:cNvPicPr>
          <p:nvPr userDrawn="1"/>
        </p:nvPicPr>
        <p:blipFill>
          <a:blip r:embed="rId8"/>
          <a:stretch>
            <a:fillRect/>
          </a:stretch>
        </p:blipFill>
        <p:spPr>
          <a:xfrm>
            <a:off x="0" y="3175"/>
            <a:ext cx="12192000" cy="685482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38F25-7AF0-F646-A5B6-CEEA1145DDF7}" type="slidenum">
              <a:rPr lang="en-US" smtClean="0"/>
              <a:pPr/>
              <a:t>‹#›</a:t>
            </a:fld>
            <a:endParaRPr lang="en-US" dirty="0"/>
          </a:p>
        </p:txBody>
      </p:sp>
    </p:spTree>
    <p:extLst>
      <p:ext uri="{BB962C8B-B14F-4D97-AF65-F5344CB8AC3E}">
        <p14:creationId xmlns:p14="http://schemas.microsoft.com/office/powerpoint/2010/main" val="860185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412" y="1395413"/>
            <a:ext cx="10922287" cy="1470025"/>
          </a:xfrm>
        </p:spPr>
        <p:txBody>
          <a:bodyPr>
            <a:normAutofit fontScale="90000"/>
          </a:bodyPr>
          <a:lstStyle/>
          <a:p>
            <a:r>
              <a:rPr lang="en-US" i="1" dirty="0"/>
              <a:t>AFNWA Interim Drinking Water Regulations:</a:t>
            </a:r>
            <a:r>
              <a:rPr lang="en-US" b="0" i="1" dirty="0"/>
              <a:t> </a:t>
            </a:r>
            <a:br>
              <a:rPr lang="en-US" b="0" i="1" dirty="0"/>
            </a:br>
            <a:r>
              <a:rPr lang="en-US" sz="3200" b="0" i="1" dirty="0"/>
              <a:t>Treatment requirements, monitoring, and record keeping</a:t>
            </a:r>
            <a:endParaRPr lang="en-US" sz="3200" b="0" dirty="0"/>
          </a:p>
        </p:txBody>
      </p:sp>
      <p:sp>
        <p:nvSpPr>
          <p:cNvPr id="3" name="Subtitle 2"/>
          <p:cNvSpPr>
            <a:spLocks noGrp="1"/>
          </p:cNvSpPr>
          <p:nvPr>
            <p:ph type="subTitle" idx="1"/>
          </p:nvPr>
        </p:nvSpPr>
        <p:spPr>
          <a:xfrm>
            <a:off x="495013" y="3620329"/>
            <a:ext cx="2519120" cy="744467"/>
          </a:xfrm>
        </p:spPr>
        <p:txBody>
          <a:bodyPr/>
          <a:lstStyle/>
          <a:p>
            <a:r>
              <a:rPr lang="en-US" dirty="0"/>
              <a:t>Megan Fuller</a:t>
            </a:r>
          </a:p>
        </p:txBody>
      </p:sp>
      <p:sp>
        <p:nvSpPr>
          <p:cNvPr id="5" name="TextBox 4">
            <a:extLst>
              <a:ext uri="{FF2B5EF4-FFF2-40B4-BE49-F238E27FC236}">
                <a16:creationId xmlns:a16="http://schemas.microsoft.com/office/drawing/2014/main" id="{F4575618-BF58-B949-B9BD-9442FB924ABB}"/>
              </a:ext>
            </a:extLst>
          </p:cNvPr>
          <p:cNvSpPr txBox="1"/>
          <p:nvPr/>
        </p:nvSpPr>
        <p:spPr>
          <a:xfrm>
            <a:off x="9979742" y="5540383"/>
            <a:ext cx="221225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mn-ea"/>
                <a:cs typeface="+mn-cs"/>
              </a:rPr>
              <a:t>October 12, 2022</a:t>
            </a:r>
          </a:p>
        </p:txBody>
      </p:sp>
    </p:spTree>
    <p:extLst>
      <p:ext uri="{BB962C8B-B14F-4D97-AF65-F5344CB8AC3E}">
        <p14:creationId xmlns:p14="http://schemas.microsoft.com/office/powerpoint/2010/main" val="137883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1264085" y="-31604"/>
            <a:ext cx="10515600" cy="749462"/>
          </a:xfrm>
        </p:spPr>
        <p:txBody>
          <a:bodyPr>
            <a:normAutofit/>
          </a:bodyPr>
          <a:lstStyle/>
          <a:p>
            <a:r>
              <a:rPr lang="en-US" sz="3200" b="1" dirty="0"/>
              <a:t>Treatment Requirements + Monitoring + Reporting</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10</a:t>
            </a:fld>
            <a:endParaRPr lang="en-CA"/>
          </a:p>
        </p:txBody>
      </p:sp>
      <p:graphicFrame>
        <p:nvGraphicFramePr>
          <p:cNvPr id="3" name="Table 2">
            <a:extLst>
              <a:ext uri="{FF2B5EF4-FFF2-40B4-BE49-F238E27FC236}">
                <a16:creationId xmlns:a16="http://schemas.microsoft.com/office/drawing/2014/main" id="{5D5307C0-E9DA-B3C1-CDC4-C1D8CCB37628}"/>
              </a:ext>
            </a:extLst>
          </p:cNvPr>
          <p:cNvGraphicFramePr>
            <a:graphicFrameLocks noGrp="1"/>
          </p:cNvGraphicFramePr>
          <p:nvPr>
            <p:extLst>
              <p:ext uri="{D42A27DB-BD31-4B8C-83A1-F6EECF244321}">
                <p14:modId xmlns:p14="http://schemas.microsoft.com/office/powerpoint/2010/main" val="1786643966"/>
              </p:ext>
            </p:extLst>
          </p:nvPr>
        </p:nvGraphicFramePr>
        <p:xfrm>
          <a:off x="283029" y="1568272"/>
          <a:ext cx="11625942" cy="1713521"/>
        </p:xfrm>
        <a:graphic>
          <a:graphicData uri="http://schemas.openxmlformats.org/drawingml/2006/table">
            <a:tbl>
              <a:tblPr firstRow="1" firstCol="1" bandRow="1">
                <a:tableStyleId>{5C22544A-7EE6-4342-B048-85BDC9FD1C3A}</a:tableStyleId>
              </a:tblPr>
              <a:tblGrid>
                <a:gridCol w="1469571">
                  <a:extLst>
                    <a:ext uri="{9D8B030D-6E8A-4147-A177-3AD203B41FA5}">
                      <a16:colId xmlns:a16="http://schemas.microsoft.com/office/drawing/2014/main" val="1102767802"/>
                    </a:ext>
                  </a:extLst>
                </a:gridCol>
                <a:gridCol w="10156371">
                  <a:extLst>
                    <a:ext uri="{9D8B030D-6E8A-4147-A177-3AD203B41FA5}">
                      <a16:colId xmlns:a16="http://schemas.microsoft.com/office/drawing/2014/main" val="1367276323"/>
                    </a:ext>
                  </a:extLst>
                </a:gridCol>
              </a:tblGrid>
              <a:tr h="555281">
                <a:tc>
                  <a:txBody>
                    <a:bodyPr/>
                    <a:lstStyle/>
                    <a:p>
                      <a:pPr algn="ctr" fontAlgn="ctr">
                        <a:spcAft>
                          <a:spcPts val="600"/>
                        </a:spcAft>
                      </a:pPr>
                      <a:r>
                        <a:rPr lang="en-US" sz="1600" dirty="0">
                          <a:effectLst/>
                        </a:rPr>
                        <a:t>Primary Disinfectant</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4245" marR="34245" marT="0" marB="0" anchor="ctr"/>
                </a:tc>
                <a:tc>
                  <a:txBody>
                    <a:bodyPr/>
                    <a:lstStyle/>
                    <a:p>
                      <a:pPr algn="ctr" fontAlgn="ctr">
                        <a:lnSpc>
                          <a:spcPts val="1300"/>
                        </a:lnSpc>
                        <a:spcAft>
                          <a:spcPts val="600"/>
                        </a:spcAft>
                      </a:pPr>
                      <a:r>
                        <a:rPr lang="en-US" sz="1600" dirty="0">
                          <a:effectLst/>
                        </a:rPr>
                        <a:t>Requirements</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4245" marR="34245" marT="0" marB="0" anchor="ctr"/>
                </a:tc>
                <a:extLst>
                  <a:ext uri="{0D108BD9-81ED-4DB2-BD59-A6C34878D82A}">
                    <a16:rowId xmlns:a16="http://schemas.microsoft.com/office/drawing/2014/main" val="4079406161"/>
                  </a:ext>
                </a:extLst>
              </a:tr>
              <a:tr h="655526">
                <a:tc>
                  <a:txBody>
                    <a:bodyPr/>
                    <a:lstStyle/>
                    <a:p>
                      <a:pPr algn="l" fontAlgn="ctr">
                        <a:lnSpc>
                          <a:spcPts val="1300"/>
                        </a:lnSpc>
                        <a:spcAft>
                          <a:spcPts val="1200"/>
                        </a:spcAft>
                      </a:pPr>
                      <a:r>
                        <a:rPr lang="en-US" sz="1200" dirty="0">
                          <a:effectLst/>
                        </a:rPr>
                        <a:t>Free Chlorine</a:t>
                      </a:r>
                      <a:endParaRPr lang="en-CA" sz="1200" dirty="0">
                        <a:effectLst/>
                      </a:endParaRPr>
                    </a:p>
                  </a:txBody>
                  <a:tcPr marL="34245" marR="34245" marT="0" marB="0" anchor="ctr"/>
                </a:tc>
                <a:tc>
                  <a:txBody>
                    <a:bodyPr/>
                    <a:lstStyle/>
                    <a:p>
                      <a:pPr marL="527050" indent="-342900" algn="l">
                        <a:spcAft>
                          <a:spcPts val="1200"/>
                        </a:spcAft>
                        <a:buAutoNum type="alphaLcPeriod"/>
                        <a:tabLst/>
                      </a:pPr>
                      <a:r>
                        <a:rPr lang="en-US" sz="1400" dirty="0">
                          <a:effectLst/>
                        </a:rPr>
                        <a:t>The water system shall meet the required </a:t>
                      </a:r>
                      <a:r>
                        <a:rPr lang="en-US" sz="1400" b="1" dirty="0">
                          <a:effectLst/>
                        </a:rPr>
                        <a:t>CT value</a:t>
                      </a:r>
                      <a:r>
                        <a:rPr lang="en-US" sz="1400" dirty="0">
                          <a:effectLst/>
                        </a:rPr>
                        <a:t>, at a minimum, as outlined in Section 9.7 and Appendix 9-D.</a:t>
                      </a:r>
                    </a:p>
                    <a:p>
                      <a:pPr marL="527050" indent="-342900" algn="l">
                        <a:spcAft>
                          <a:spcPts val="1200"/>
                        </a:spcAft>
                        <a:buAutoNum type="alphaLcPeriod"/>
                        <a:tabLst/>
                      </a:pPr>
                      <a:r>
                        <a:rPr lang="en-US" sz="1400" dirty="0">
                          <a:effectLst/>
                        </a:rPr>
                        <a:t>In the </a:t>
                      </a:r>
                      <a:r>
                        <a:rPr lang="en-US" sz="1400" b="1" dirty="0">
                          <a:effectLst/>
                        </a:rPr>
                        <a:t>event the minimum required CT is not achieved</a:t>
                      </a:r>
                      <a:r>
                        <a:rPr lang="en-US" sz="1400" dirty="0">
                          <a:effectLst/>
                        </a:rPr>
                        <a:t>, contingencies shall be in place to prevent the distribution of inadequately disinfected water.</a:t>
                      </a:r>
                    </a:p>
                    <a:p>
                      <a:pPr marL="527050" indent="-342900" algn="l">
                        <a:spcAft>
                          <a:spcPts val="1200"/>
                        </a:spcAft>
                        <a:buAutoNum type="alphaLcPeriod"/>
                        <a:tabLst/>
                      </a:pPr>
                      <a:r>
                        <a:rPr lang="en-US" sz="1400" dirty="0">
                          <a:effectLst/>
                        </a:rPr>
                        <a:t>The AFNWA shall work collaboratively with the oversight entity to determine if site-specific requirements may apply.</a:t>
                      </a:r>
                    </a:p>
                  </a:txBody>
                  <a:tcPr marL="34245" marR="34245" marT="0" marB="0"/>
                </a:tc>
                <a:extLst>
                  <a:ext uri="{0D108BD9-81ED-4DB2-BD59-A6C34878D82A}">
                    <a16:rowId xmlns:a16="http://schemas.microsoft.com/office/drawing/2014/main" val="2928372054"/>
                  </a:ext>
                </a:extLst>
              </a:tr>
            </a:tbl>
          </a:graphicData>
        </a:graphic>
      </p:graphicFrame>
      <p:pic>
        <p:nvPicPr>
          <p:cNvPr id="3078" name="Picture 6" descr="1,000+ Free Link &amp; Chain Images - Pixabay">
            <a:extLst>
              <a:ext uri="{FF2B5EF4-FFF2-40B4-BE49-F238E27FC236}">
                <a16:creationId xmlns:a16="http://schemas.microsoft.com/office/drawing/2014/main" id="{7EA41A21-DA57-508A-0FCE-47CE78E12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54" b="33117"/>
          <a:stretch/>
        </p:blipFill>
        <p:spPr bwMode="auto">
          <a:xfrm>
            <a:off x="2179527" y="413523"/>
            <a:ext cx="7008213" cy="12239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6">
            <a:extLst>
              <a:ext uri="{FF2B5EF4-FFF2-40B4-BE49-F238E27FC236}">
                <a16:creationId xmlns:a16="http://schemas.microsoft.com/office/drawing/2014/main" id="{C3FDDEE7-7759-24A2-F6C6-8649CD575B9A}"/>
              </a:ext>
            </a:extLst>
          </p:cNvPr>
          <p:cNvGraphicFramePr>
            <a:graphicFrameLocks noGrp="1"/>
          </p:cNvGraphicFramePr>
          <p:nvPr>
            <p:extLst>
              <p:ext uri="{D42A27DB-BD31-4B8C-83A1-F6EECF244321}">
                <p14:modId xmlns:p14="http://schemas.microsoft.com/office/powerpoint/2010/main" val="1293204561"/>
              </p:ext>
            </p:extLst>
          </p:nvPr>
        </p:nvGraphicFramePr>
        <p:xfrm>
          <a:off x="378312" y="4872990"/>
          <a:ext cx="3602429" cy="1483360"/>
        </p:xfrm>
        <a:graphic>
          <a:graphicData uri="http://schemas.openxmlformats.org/drawingml/2006/table">
            <a:tbl>
              <a:tblPr firstRow="1" bandRow="1">
                <a:tableStyleId>{5940675A-B579-460E-94D1-54222C63F5DA}</a:tableStyleId>
              </a:tblPr>
              <a:tblGrid>
                <a:gridCol w="1724143">
                  <a:extLst>
                    <a:ext uri="{9D8B030D-6E8A-4147-A177-3AD203B41FA5}">
                      <a16:colId xmlns:a16="http://schemas.microsoft.com/office/drawing/2014/main" val="1361121434"/>
                    </a:ext>
                  </a:extLst>
                </a:gridCol>
                <a:gridCol w="1878286">
                  <a:extLst>
                    <a:ext uri="{9D8B030D-6E8A-4147-A177-3AD203B41FA5}">
                      <a16:colId xmlns:a16="http://schemas.microsoft.com/office/drawing/2014/main" val="1244172650"/>
                    </a:ext>
                  </a:extLst>
                </a:gridCol>
              </a:tblGrid>
              <a:tr h="370840">
                <a:tc rowSpan="4">
                  <a:txBody>
                    <a:bodyPr/>
                    <a:lstStyle/>
                    <a:p>
                      <a:r>
                        <a:rPr lang="en-US" dirty="0"/>
                        <a:t>Things to be </a:t>
                      </a:r>
                      <a:r>
                        <a:rPr lang="en-US" b="1" dirty="0">
                          <a:solidFill>
                            <a:schemeClr val="accent2">
                              <a:lumMod val="75000"/>
                            </a:schemeClr>
                          </a:solidFill>
                        </a:rPr>
                        <a:t>measured</a:t>
                      </a:r>
                      <a:r>
                        <a:rPr lang="en-US" dirty="0"/>
                        <a:t>:</a:t>
                      </a:r>
                    </a:p>
                  </a:txBody>
                  <a:tcPr anchor="ctr"/>
                </a:tc>
                <a:tc>
                  <a:txBody>
                    <a:bodyPr/>
                    <a:lstStyle/>
                    <a:p>
                      <a:r>
                        <a:rPr lang="en-US" dirty="0"/>
                        <a:t>Peak hourly flow</a:t>
                      </a:r>
                    </a:p>
                  </a:txBody>
                  <a:tcPr/>
                </a:tc>
                <a:extLst>
                  <a:ext uri="{0D108BD9-81ED-4DB2-BD59-A6C34878D82A}">
                    <a16:rowId xmlns:a16="http://schemas.microsoft.com/office/drawing/2014/main" val="1039947794"/>
                  </a:ext>
                </a:extLst>
              </a:tr>
              <a:tr h="370840">
                <a:tc vMerge="1">
                  <a:txBody>
                    <a:bodyPr/>
                    <a:lstStyle/>
                    <a:p>
                      <a:endParaRPr lang="en-US" dirty="0"/>
                    </a:p>
                  </a:txBody>
                  <a:tcPr/>
                </a:tc>
                <a:tc>
                  <a:txBody>
                    <a:bodyPr/>
                    <a:lstStyle/>
                    <a:p>
                      <a:r>
                        <a:rPr lang="en-US" dirty="0"/>
                        <a:t>Temperature</a:t>
                      </a:r>
                    </a:p>
                  </a:txBody>
                  <a:tcPr/>
                </a:tc>
                <a:extLst>
                  <a:ext uri="{0D108BD9-81ED-4DB2-BD59-A6C34878D82A}">
                    <a16:rowId xmlns:a16="http://schemas.microsoft.com/office/drawing/2014/main" val="2733564187"/>
                  </a:ext>
                </a:extLst>
              </a:tr>
              <a:tr h="370840">
                <a:tc vMerge="1">
                  <a:txBody>
                    <a:bodyPr/>
                    <a:lstStyle/>
                    <a:p>
                      <a:endParaRPr lang="en-US" dirty="0"/>
                    </a:p>
                  </a:txBody>
                  <a:tcPr/>
                </a:tc>
                <a:tc>
                  <a:txBody>
                    <a:bodyPr/>
                    <a:lstStyle/>
                    <a:p>
                      <a:r>
                        <a:rPr lang="en-US" dirty="0"/>
                        <a:t>pH</a:t>
                      </a:r>
                    </a:p>
                  </a:txBody>
                  <a:tcPr/>
                </a:tc>
                <a:extLst>
                  <a:ext uri="{0D108BD9-81ED-4DB2-BD59-A6C34878D82A}">
                    <a16:rowId xmlns:a16="http://schemas.microsoft.com/office/drawing/2014/main" val="1108536044"/>
                  </a:ext>
                </a:extLst>
              </a:tr>
              <a:tr h="370840">
                <a:tc vMerge="1">
                  <a:txBody>
                    <a:bodyPr/>
                    <a:lstStyle/>
                    <a:p>
                      <a:endParaRPr lang="en-US" dirty="0"/>
                    </a:p>
                  </a:txBody>
                  <a:tcPr/>
                </a:tc>
                <a:tc>
                  <a:txBody>
                    <a:bodyPr/>
                    <a:lstStyle/>
                    <a:p>
                      <a:r>
                        <a:rPr lang="en-US" dirty="0"/>
                        <a:t>Chlorine residual</a:t>
                      </a:r>
                    </a:p>
                  </a:txBody>
                  <a:tcPr/>
                </a:tc>
                <a:extLst>
                  <a:ext uri="{0D108BD9-81ED-4DB2-BD59-A6C34878D82A}">
                    <a16:rowId xmlns:a16="http://schemas.microsoft.com/office/drawing/2014/main" val="3475693390"/>
                  </a:ext>
                </a:extLst>
              </a:tr>
            </a:tbl>
          </a:graphicData>
        </a:graphic>
      </p:graphicFrame>
      <p:sp>
        <p:nvSpPr>
          <p:cNvPr id="8" name="Down Arrow 7">
            <a:extLst>
              <a:ext uri="{FF2B5EF4-FFF2-40B4-BE49-F238E27FC236}">
                <a16:creationId xmlns:a16="http://schemas.microsoft.com/office/drawing/2014/main" id="{34DFE129-4DBD-8DAE-52D9-B06D39856E86}"/>
              </a:ext>
            </a:extLst>
          </p:cNvPr>
          <p:cNvSpPr/>
          <p:nvPr/>
        </p:nvSpPr>
        <p:spPr>
          <a:xfrm>
            <a:off x="475988" y="3491651"/>
            <a:ext cx="513568" cy="1221118"/>
          </a:xfrm>
          <a:prstGeom prst="downArrow">
            <a:avLst>
              <a:gd name="adj1" fmla="val 20732"/>
              <a:gd name="adj2" fmla="val 57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2A017E2-B965-DD2C-C02B-E453420B00BC}"/>
              </a:ext>
            </a:extLst>
          </p:cNvPr>
          <p:cNvSpPr txBox="1"/>
          <p:nvPr/>
        </p:nvSpPr>
        <p:spPr>
          <a:xfrm>
            <a:off x="1050872" y="4066438"/>
            <a:ext cx="2880532" cy="646331"/>
          </a:xfrm>
          <a:prstGeom prst="rect">
            <a:avLst/>
          </a:prstGeom>
          <a:noFill/>
        </p:spPr>
        <p:txBody>
          <a:bodyPr wrap="none" rtlCol="0">
            <a:spAutoFit/>
          </a:bodyPr>
          <a:lstStyle/>
          <a:p>
            <a:r>
              <a:rPr lang="en-US" dirty="0"/>
              <a:t>Treatment requirements</a:t>
            </a:r>
          </a:p>
          <a:p>
            <a:r>
              <a:rPr lang="en-US" dirty="0"/>
              <a:t>set monitoring requirements</a:t>
            </a:r>
          </a:p>
        </p:txBody>
      </p:sp>
      <p:sp>
        <p:nvSpPr>
          <p:cNvPr id="20" name="Down Arrow 19">
            <a:extLst>
              <a:ext uri="{FF2B5EF4-FFF2-40B4-BE49-F238E27FC236}">
                <a16:creationId xmlns:a16="http://schemas.microsoft.com/office/drawing/2014/main" id="{2DFDA1F4-6BF0-61FA-F5FA-958267A91175}"/>
              </a:ext>
            </a:extLst>
          </p:cNvPr>
          <p:cNvSpPr/>
          <p:nvPr/>
        </p:nvSpPr>
        <p:spPr>
          <a:xfrm rot="16200000">
            <a:off x="4299079" y="5247804"/>
            <a:ext cx="513568" cy="733732"/>
          </a:xfrm>
          <a:prstGeom prst="downArrow">
            <a:avLst>
              <a:gd name="adj1" fmla="val 20732"/>
              <a:gd name="adj2" fmla="val 57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able 6">
            <a:extLst>
              <a:ext uri="{FF2B5EF4-FFF2-40B4-BE49-F238E27FC236}">
                <a16:creationId xmlns:a16="http://schemas.microsoft.com/office/drawing/2014/main" id="{0C7FC8F5-AA7F-E380-4814-5513D802153E}"/>
              </a:ext>
            </a:extLst>
          </p:cNvPr>
          <p:cNvGraphicFramePr>
            <a:graphicFrameLocks noGrp="1"/>
          </p:cNvGraphicFramePr>
          <p:nvPr>
            <p:extLst>
              <p:ext uri="{D42A27DB-BD31-4B8C-83A1-F6EECF244321}">
                <p14:modId xmlns:p14="http://schemas.microsoft.com/office/powerpoint/2010/main" val="1316476695"/>
              </p:ext>
            </p:extLst>
          </p:nvPr>
        </p:nvGraphicFramePr>
        <p:xfrm>
          <a:off x="5008171" y="4872990"/>
          <a:ext cx="3602429" cy="1483360"/>
        </p:xfrm>
        <a:graphic>
          <a:graphicData uri="http://schemas.openxmlformats.org/drawingml/2006/table">
            <a:tbl>
              <a:tblPr firstRow="1" bandRow="1">
                <a:tableStyleId>{5940675A-B579-460E-94D1-54222C63F5DA}</a:tableStyleId>
              </a:tblPr>
              <a:tblGrid>
                <a:gridCol w="1724143">
                  <a:extLst>
                    <a:ext uri="{9D8B030D-6E8A-4147-A177-3AD203B41FA5}">
                      <a16:colId xmlns:a16="http://schemas.microsoft.com/office/drawing/2014/main" val="1361121434"/>
                    </a:ext>
                  </a:extLst>
                </a:gridCol>
                <a:gridCol w="1878286">
                  <a:extLst>
                    <a:ext uri="{9D8B030D-6E8A-4147-A177-3AD203B41FA5}">
                      <a16:colId xmlns:a16="http://schemas.microsoft.com/office/drawing/2014/main" val="1244172650"/>
                    </a:ext>
                  </a:extLst>
                </a:gridCol>
              </a:tblGrid>
              <a:tr h="370840">
                <a:tc rowSpan="4">
                  <a:txBody>
                    <a:bodyPr/>
                    <a:lstStyle/>
                    <a:p>
                      <a:r>
                        <a:rPr lang="en-US" dirty="0"/>
                        <a:t>Things to be </a:t>
                      </a:r>
                      <a:r>
                        <a:rPr lang="en-US" b="1" dirty="0">
                          <a:solidFill>
                            <a:schemeClr val="accent6">
                              <a:lumMod val="75000"/>
                            </a:schemeClr>
                          </a:solidFill>
                        </a:rPr>
                        <a:t>calibrated</a:t>
                      </a:r>
                      <a:r>
                        <a:rPr lang="en-US" dirty="0"/>
                        <a:t>:</a:t>
                      </a:r>
                    </a:p>
                  </a:txBody>
                  <a:tcPr anchor="ctr"/>
                </a:tc>
                <a:tc>
                  <a:txBody>
                    <a:bodyPr/>
                    <a:lstStyle/>
                    <a:p>
                      <a:r>
                        <a:rPr lang="en-US" dirty="0"/>
                        <a:t>Flow meter</a:t>
                      </a:r>
                    </a:p>
                  </a:txBody>
                  <a:tcPr/>
                </a:tc>
                <a:extLst>
                  <a:ext uri="{0D108BD9-81ED-4DB2-BD59-A6C34878D82A}">
                    <a16:rowId xmlns:a16="http://schemas.microsoft.com/office/drawing/2014/main" val="1039947794"/>
                  </a:ext>
                </a:extLst>
              </a:tr>
              <a:tr h="370840">
                <a:tc vMerge="1">
                  <a:txBody>
                    <a:bodyPr/>
                    <a:lstStyle/>
                    <a:p>
                      <a:endParaRPr lang="en-US" dirty="0"/>
                    </a:p>
                  </a:txBody>
                  <a:tcPr/>
                </a:tc>
                <a:tc>
                  <a:txBody>
                    <a:bodyPr/>
                    <a:lstStyle/>
                    <a:p>
                      <a:r>
                        <a:rPr lang="en-US" dirty="0"/>
                        <a:t>Thermometer</a:t>
                      </a:r>
                    </a:p>
                  </a:txBody>
                  <a:tcPr/>
                </a:tc>
                <a:extLst>
                  <a:ext uri="{0D108BD9-81ED-4DB2-BD59-A6C34878D82A}">
                    <a16:rowId xmlns:a16="http://schemas.microsoft.com/office/drawing/2014/main" val="2733564187"/>
                  </a:ext>
                </a:extLst>
              </a:tr>
              <a:tr h="370840">
                <a:tc vMerge="1">
                  <a:txBody>
                    <a:bodyPr/>
                    <a:lstStyle/>
                    <a:p>
                      <a:endParaRPr lang="en-US" dirty="0"/>
                    </a:p>
                  </a:txBody>
                  <a:tcPr/>
                </a:tc>
                <a:tc>
                  <a:txBody>
                    <a:bodyPr/>
                    <a:lstStyle/>
                    <a:p>
                      <a:r>
                        <a:rPr lang="en-US" dirty="0"/>
                        <a:t>pH probe</a:t>
                      </a:r>
                    </a:p>
                  </a:txBody>
                  <a:tcPr/>
                </a:tc>
                <a:extLst>
                  <a:ext uri="{0D108BD9-81ED-4DB2-BD59-A6C34878D82A}">
                    <a16:rowId xmlns:a16="http://schemas.microsoft.com/office/drawing/2014/main" val="1108536044"/>
                  </a:ext>
                </a:extLst>
              </a:tr>
              <a:tr h="370840">
                <a:tc vMerge="1">
                  <a:txBody>
                    <a:bodyPr/>
                    <a:lstStyle/>
                    <a:p>
                      <a:endParaRPr lang="en-US" dirty="0"/>
                    </a:p>
                  </a:txBody>
                  <a:tcPr/>
                </a:tc>
                <a:tc>
                  <a:txBody>
                    <a:bodyPr/>
                    <a:lstStyle/>
                    <a:p>
                      <a:r>
                        <a:rPr lang="en-US" dirty="0"/>
                        <a:t>HACH instrument</a:t>
                      </a:r>
                    </a:p>
                  </a:txBody>
                  <a:tcPr/>
                </a:tc>
                <a:extLst>
                  <a:ext uri="{0D108BD9-81ED-4DB2-BD59-A6C34878D82A}">
                    <a16:rowId xmlns:a16="http://schemas.microsoft.com/office/drawing/2014/main" val="3475693390"/>
                  </a:ext>
                </a:extLst>
              </a:tr>
            </a:tbl>
          </a:graphicData>
        </a:graphic>
      </p:graphicFrame>
      <p:sp>
        <p:nvSpPr>
          <p:cNvPr id="22" name="TextBox 21">
            <a:extLst>
              <a:ext uri="{FF2B5EF4-FFF2-40B4-BE49-F238E27FC236}">
                <a16:creationId xmlns:a16="http://schemas.microsoft.com/office/drawing/2014/main" id="{7418C662-671C-2453-54FA-02A44745F67D}"/>
              </a:ext>
            </a:extLst>
          </p:cNvPr>
          <p:cNvSpPr txBox="1"/>
          <p:nvPr/>
        </p:nvSpPr>
        <p:spPr>
          <a:xfrm>
            <a:off x="4922729" y="4095883"/>
            <a:ext cx="3361305" cy="646331"/>
          </a:xfrm>
          <a:prstGeom prst="rect">
            <a:avLst/>
          </a:prstGeom>
          <a:noFill/>
        </p:spPr>
        <p:txBody>
          <a:bodyPr wrap="none" rtlCol="0">
            <a:spAutoFit/>
          </a:bodyPr>
          <a:lstStyle/>
          <a:p>
            <a:r>
              <a:rPr lang="en-US" dirty="0"/>
              <a:t>Monitoring requirements set data</a:t>
            </a:r>
          </a:p>
          <a:p>
            <a:r>
              <a:rPr lang="en-US" dirty="0"/>
              <a:t>recording and reporting</a:t>
            </a:r>
          </a:p>
        </p:txBody>
      </p:sp>
      <p:sp>
        <p:nvSpPr>
          <p:cNvPr id="24" name="Bent-Up Arrow 23">
            <a:extLst>
              <a:ext uri="{FF2B5EF4-FFF2-40B4-BE49-F238E27FC236}">
                <a16:creationId xmlns:a16="http://schemas.microsoft.com/office/drawing/2014/main" id="{0839667C-5603-688B-6FFE-67F8A9039970}"/>
              </a:ext>
            </a:extLst>
          </p:cNvPr>
          <p:cNvSpPr/>
          <p:nvPr/>
        </p:nvSpPr>
        <p:spPr>
          <a:xfrm>
            <a:off x="9187740" y="5535649"/>
            <a:ext cx="846639" cy="820701"/>
          </a:xfrm>
          <a:prstGeom prst="bentUpArrow">
            <a:avLst>
              <a:gd name="adj1" fmla="val 13710"/>
              <a:gd name="adj2" fmla="val 25000"/>
              <a:gd name="adj3" fmla="val 41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6">
            <a:extLst>
              <a:ext uri="{FF2B5EF4-FFF2-40B4-BE49-F238E27FC236}">
                <a16:creationId xmlns:a16="http://schemas.microsoft.com/office/drawing/2014/main" id="{0230CB4C-630B-C5C4-9C75-D99753431B0A}"/>
              </a:ext>
            </a:extLst>
          </p:cNvPr>
          <p:cNvGraphicFramePr>
            <a:graphicFrameLocks noGrp="1"/>
          </p:cNvGraphicFramePr>
          <p:nvPr>
            <p:extLst>
              <p:ext uri="{D42A27DB-BD31-4B8C-83A1-F6EECF244321}">
                <p14:modId xmlns:p14="http://schemas.microsoft.com/office/powerpoint/2010/main" val="444024044"/>
              </p:ext>
            </p:extLst>
          </p:nvPr>
        </p:nvGraphicFramePr>
        <p:xfrm>
          <a:off x="8843923" y="3576208"/>
          <a:ext cx="3221276" cy="1925320"/>
        </p:xfrm>
        <a:graphic>
          <a:graphicData uri="http://schemas.openxmlformats.org/drawingml/2006/table">
            <a:tbl>
              <a:tblPr firstRow="1" bandRow="1">
                <a:tableStyleId>{5940675A-B579-460E-94D1-54222C63F5DA}</a:tableStyleId>
              </a:tblPr>
              <a:tblGrid>
                <a:gridCol w="1464998">
                  <a:extLst>
                    <a:ext uri="{9D8B030D-6E8A-4147-A177-3AD203B41FA5}">
                      <a16:colId xmlns:a16="http://schemas.microsoft.com/office/drawing/2014/main" val="1361121434"/>
                    </a:ext>
                  </a:extLst>
                </a:gridCol>
                <a:gridCol w="1756278">
                  <a:extLst>
                    <a:ext uri="{9D8B030D-6E8A-4147-A177-3AD203B41FA5}">
                      <a16:colId xmlns:a16="http://schemas.microsoft.com/office/drawing/2014/main" val="1244172650"/>
                    </a:ext>
                  </a:extLst>
                </a:gridCol>
              </a:tblGrid>
              <a:tr h="370840">
                <a:tc rowSpan="3">
                  <a:txBody>
                    <a:bodyPr/>
                    <a:lstStyle/>
                    <a:p>
                      <a:r>
                        <a:rPr lang="en-US" dirty="0"/>
                        <a:t>Things to be </a:t>
                      </a:r>
                      <a:r>
                        <a:rPr lang="en-US" b="1" dirty="0">
                          <a:solidFill>
                            <a:srgbClr val="0070C0"/>
                          </a:solidFill>
                        </a:rPr>
                        <a:t>recorded</a:t>
                      </a:r>
                      <a:r>
                        <a:rPr lang="en-US" dirty="0"/>
                        <a:t>:</a:t>
                      </a:r>
                    </a:p>
                  </a:txBody>
                  <a:tcPr anchor="ctr"/>
                </a:tc>
                <a:tc>
                  <a:txBody>
                    <a:bodyPr/>
                    <a:lstStyle/>
                    <a:p>
                      <a:r>
                        <a:rPr lang="en-US" dirty="0"/>
                        <a:t>Data</a:t>
                      </a:r>
                    </a:p>
                  </a:txBody>
                  <a:tcPr/>
                </a:tc>
                <a:extLst>
                  <a:ext uri="{0D108BD9-81ED-4DB2-BD59-A6C34878D82A}">
                    <a16:rowId xmlns:a16="http://schemas.microsoft.com/office/drawing/2014/main" val="1039947794"/>
                  </a:ext>
                </a:extLst>
              </a:tr>
              <a:tr h="370840">
                <a:tc vMerge="1">
                  <a:txBody>
                    <a:bodyPr/>
                    <a:lstStyle/>
                    <a:p>
                      <a:endParaRPr lang="en-US" dirty="0"/>
                    </a:p>
                  </a:txBody>
                  <a:tcPr/>
                </a:tc>
                <a:tc>
                  <a:txBody>
                    <a:bodyPr/>
                    <a:lstStyle/>
                    <a:p>
                      <a:r>
                        <a:rPr lang="en-US" dirty="0"/>
                        <a:t>Calibration schedule</a:t>
                      </a:r>
                    </a:p>
                  </a:txBody>
                  <a:tcPr/>
                </a:tc>
                <a:extLst>
                  <a:ext uri="{0D108BD9-81ED-4DB2-BD59-A6C34878D82A}">
                    <a16:rowId xmlns:a16="http://schemas.microsoft.com/office/drawing/2014/main" val="2733564187"/>
                  </a:ext>
                </a:extLst>
              </a:tr>
              <a:tr h="370840">
                <a:tc vMerge="1">
                  <a:txBody>
                    <a:bodyPr/>
                    <a:lstStyle/>
                    <a:p>
                      <a:endParaRPr lang="en-US" dirty="0"/>
                    </a:p>
                  </a:txBody>
                  <a:tcPr/>
                </a:tc>
                <a:tc>
                  <a:txBody>
                    <a:bodyPr/>
                    <a:lstStyle/>
                    <a:p>
                      <a:r>
                        <a:rPr lang="en-US" dirty="0"/>
                        <a:t>Maintenance schedule (PM &amp; RM)</a:t>
                      </a:r>
                    </a:p>
                  </a:txBody>
                  <a:tcPr/>
                </a:tc>
                <a:extLst>
                  <a:ext uri="{0D108BD9-81ED-4DB2-BD59-A6C34878D82A}">
                    <a16:rowId xmlns:a16="http://schemas.microsoft.com/office/drawing/2014/main" val="1108536044"/>
                  </a:ext>
                </a:extLst>
              </a:tr>
            </a:tbl>
          </a:graphicData>
        </a:graphic>
      </p:graphicFrame>
    </p:spTree>
    <p:extLst>
      <p:ext uri="{BB962C8B-B14F-4D97-AF65-F5344CB8AC3E}">
        <p14:creationId xmlns:p14="http://schemas.microsoft.com/office/powerpoint/2010/main" val="307104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0" grpId="0" animBg="1"/>
      <p:bldP spid="22"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Other Treatment Requirements – </a:t>
            </a:r>
            <a:r>
              <a:rPr lang="en-US" sz="3200" b="1" i="1" dirty="0">
                <a:solidFill>
                  <a:schemeClr val="accent2">
                    <a:lumMod val="75000"/>
                  </a:schemeClr>
                </a:solidFill>
              </a:rPr>
              <a:t>set a path forward</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11</a:t>
            </a:fld>
            <a:endParaRPr lang="en-CA"/>
          </a:p>
        </p:txBody>
      </p:sp>
      <p:sp>
        <p:nvSpPr>
          <p:cNvPr id="7" name="TextBox 6">
            <a:extLst>
              <a:ext uri="{FF2B5EF4-FFF2-40B4-BE49-F238E27FC236}">
                <a16:creationId xmlns:a16="http://schemas.microsoft.com/office/drawing/2014/main" id="{7CB4C3D9-0CEA-1614-33CC-CA4DF6178A11}"/>
              </a:ext>
            </a:extLst>
          </p:cNvPr>
          <p:cNvSpPr txBox="1"/>
          <p:nvPr/>
        </p:nvSpPr>
        <p:spPr>
          <a:xfrm>
            <a:off x="646043" y="846126"/>
            <a:ext cx="10707757" cy="4801314"/>
          </a:xfrm>
          <a:prstGeom prst="rect">
            <a:avLst/>
          </a:prstGeom>
          <a:noFill/>
        </p:spPr>
        <p:txBody>
          <a:bodyPr wrap="square">
            <a:spAutoFit/>
          </a:bodyPr>
          <a:lstStyle/>
          <a:p>
            <a:pPr marL="342900" lvl="0" indent="-342900">
              <a:buFont typeface="+mj-lt"/>
              <a:buAutoNum type="alphaLcPeriod"/>
            </a:pPr>
            <a:r>
              <a:rPr lang="en-US" sz="1800" dirty="0">
                <a:effectLst/>
                <a:latin typeface="Arial" panose="020B0604020202020204" pitchFamily="34" charset="0"/>
                <a:ea typeface="Arial" panose="020B0604020202020204" pitchFamily="34" charset="0"/>
              </a:rPr>
              <a:t>The facility shall have a </a:t>
            </a:r>
            <a:r>
              <a:rPr lang="en-US" sz="1800" dirty="0">
                <a:solidFill>
                  <a:schemeClr val="accent2">
                    <a:lumMod val="75000"/>
                  </a:schemeClr>
                </a:solidFill>
                <a:effectLst/>
                <a:latin typeface="Arial" panose="020B0604020202020204" pitchFamily="34" charset="0"/>
                <a:ea typeface="Arial" panose="020B0604020202020204" pitchFamily="34" charset="0"/>
              </a:rPr>
              <a:t>minimum of two primary disinfection units </a:t>
            </a:r>
            <a:r>
              <a:rPr lang="en-US" sz="1800" dirty="0">
                <a:effectLst/>
                <a:latin typeface="Arial" panose="020B0604020202020204" pitchFamily="34" charset="0"/>
                <a:ea typeface="Arial" panose="020B0604020202020204" pitchFamily="34" charset="0"/>
              </a:rPr>
              <a:t>to ensure that inadequately disinfected water is not distributed. Each disinfection unit shall be capable of meeting the maximum day demand flow.  </a:t>
            </a:r>
          </a:p>
          <a:p>
            <a:pPr marL="342900" lvl="0" indent="-342900">
              <a:buFont typeface="+mj-lt"/>
              <a:buAutoNum type="alphaLcPeriod"/>
            </a:pPr>
            <a:endParaRPr lang="en-CA" sz="1800" dirty="0">
              <a:effectLst/>
              <a:latin typeface="Arial" panose="020B0604020202020204" pitchFamily="34" charset="0"/>
              <a:ea typeface="Arial" panose="020B0604020202020204" pitchFamily="34" charset="0"/>
            </a:endParaRPr>
          </a:p>
          <a:p>
            <a:pPr marL="342900" lvl="0" indent="-342900">
              <a:buFont typeface="+mj-lt"/>
              <a:buAutoNum type="alphaLcPeriod"/>
            </a:pPr>
            <a:r>
              <a:rPr lang="en-US" sz="1800" dirty="0">
                <a:solidFill>
                  <a:schemeClr val="accent2">
                    <a:lumMod val="75000"/>
                  </a:schemeClr>
                </a:solidFill>
                <a:effectLst/>
                <a:latin typeface="Arial" panose="020B0604020202020204" pitchFamily="34" charset="0"/>
                <a:ea typeface="Arial" panose="020B0604020202020204" pitchFamily="34" charset="0"/>
              </a:rPr>
              <a:t>Continuous on-line monitoring of the primary disinfection process </a:t>
            </a:r>
            <a:r>
              <a:rPr lang="en-US" sz="1800" dirty="0">
                <a:effectLst/>
                <a:latin typeface="Arial" panose="020B0604020202020204" pitchFamily="34" charset="0"/>
                <a:ea typeface="Arial" panose="020B0604020202020204" pitchFamily="34" charset="0"/>
              </a:rPr>
              <a:t>is required at each treatment facility with measurements taken at a minimum of once every five minutes to ensure that inadequately disinfected water does not enter the distribution system. </a:t>
            </a:r>
          </a:p>
          <a:p>
            <a:pPr marL="342900" lvl="0" indent="-342900">
              <a:buFont typeface="+mj-lt"/>
              <a:buAutoNum type="alphaLcPeriod"/>
            </a:pPr>
            <a:endParaRPr lang="en-US" sz="1800" dirty="0">
              <a:effectLst/>
              <a:latin typeface="Arial" panose="020B0604020202020204" pitchFamily="34" charset="0"/>
              <a:ea typeface="Arial" panose="020B0604020202020204" pitchFamily="34" charset="0"/>
            </a:endParaRPr>
          </a:p>
          <a:p>
            <a:pPr marL="342900" lvl="0" indent="-342900">
              <a:buFont typeface="+mj-lt"/>
              <a:buAutoNum type="alphaLcPeriod"/>
            </a:pPr>
            <a:r>
              <a:rPr lang="en-US" sz="1800" dirty="0">
                <a:effectLst/>
                <a:latin typeface="Arial" panose="020B0604020202020204" pitchFamily="34" charset="0"/>
                <a:ea typeface="Arial" panose="020B0604020202020204" pitchFamily="34" charset="0"/>
              </a:rPr>
              <a:t>Water systems shall be </a:t>
            </a:r>
            <a:r>
              <a:rPr lang="en-US" sz="1800" dirty="0">
                <a:solidFill>
                  <a:schemeClr val="accent2">
                    <a:lumMod val="75000"/>
                  </a:schemeClr>
                </a:solidFill>
                <a:effectLst/>
                <a:latin typeface="Arial" panose="020B0604020202020204" pitchFamily="34" charset="0"/>
                <a:ea typeface="Arial" panose="020B0604020202020204" pitchFamily="34" charset="0"/>
              </a:rPr>
              <a:t>equipped with alarm capabilities to notify operations staff </a:t>
            </a:r>
            <a:r>
              <a:rPr lang="en-US" sz="1800" dirty="0">
                <a:effectLst/>
                <a:latin typeface="Arial" panose="020B0604020202020204" pitchFamily="34" charset="0"/>
                <a:ea typeface="Arial" panose="020B0604020202020204" pitchFamily="34" charset="0"/>
              </a:rPr>
              <a:t>if the disinfection process fails to operate properly to prevent inadequately disinfected water from being distributed.</a:t>
            </a:r>
          </a:p>
          <a:p>
            <a:pPr marL="342900" lvl="0" indent="-342900">
              <a:buFont typeface="+mj-lt"/>
              <a:buAutoNum type="alphaLcPeriod"/>
            </a:pPr>
            <a:endParaRPr lang="en-US" dirty="0">
              <a:latin typeface="Arial" panose="020B0604020202020204" pitchFamily="34" charset="0"/>
              <a:ea typeface="Arial" panose="020B0604020202020204" pitchFamily="34" charset="0"/>
            </a:endParaRPr>
          </a:p>
          <a:p>
            <a:pPr marL="342900" lvl="0" indent="-342900">
              <a:buFont typeface="+mj-lt"/>
              <a:buAutoNum type="alphaLcPeriod"/>
            </a:pPr>
            <a:r>
              <a:rPr lang="en-US" sz="1800" dirty="0">
                <a:solidFill>
                  <a:schemeClr val="accent2">
                    <a:lumMod val="75000"/>
                  </a:schemeClr>
                </a:solidFill>
                <a:effectLst/>
                <a:latin typeface="Arial" panose="020B0604020202020204" pitchFamily="34" charset="0"/>
                <a:ea typeface="Arial" panose="020B0604020202020204" pitchFamily="34" charset="0"/>
              </a:rPr>
              <a:t>Standard Operating Procedures</a:t>
            </a:r>
            <a:r>
              <a:rPr lang="en-US" sz="1800" dirty="0">
                <a:effectLst/>
                <a:latin typeface="Arial" panose="020B0604020202020204" pitchFamily="34" charset="0"/>
                <a:ea typeface="Arial" panose="020B0604020202020204" pitchFamily="34" charset="0"/>
              </a:rPr>
              <a:t> (SOPs) for the disinfection process shall be developed, implemented and communicated to all operations staff. </a:t>
            </a:r>
          </a:p>
          <a:p>
            <a:pPr marL="342900" lvl="0" indent="-342900">
              <a:buFont typeface="+mj-lt"/>
              <a:buAutoNum type="alphaLcPeriod"/>
            </a:pPr>
            <a:endParaRPr lang="en-US" dirty="0">
              <a:latin typeface="Arial" panose="020B0604020202020204" pitchFamily="34" charset="0"/>
              <a:ea typeface="Arial" panose="020B0604020202020204" pitchFamily="34" charset="0"/>
            </a:endParaRPr>
          </a:p>
          <a:p>
            <a:pPr marL="342900" lvl="0" indent="-342900">
              <a:buFont typeface="+mj-lt"/>
              <a:buAutoNum type="alphaLcPeriod"/>
            </a:pPr>
            <a:r>
              <a:rPr lang="en-US" sz="1800" dirty="0">
                <a:effectLst/>
                <a:latin typeface="Arial" panose="020B0604020202020204" pitchFamily="34" charset="0"/>
                <a:ea typeface="Arial" panose="020B0604020202020204" pitchFamily="34" charset="0"/>
              </a:rPr>
              <a:t>If engineered filtration is necessary, </a:t>
            </a:r>
            <a:r>
              <a:rPr lang="en-US" dirty="0">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 </a:t>
            </a:r>
            <a:r>
              <a:rPr lang="en-US" sz="1800" dirty="0">
                <a:solidFill>
                  <a:schemeClr val="accent2">
                    <a:lumMod val="75000"/>
                  </a:schemeClr>
                </a:solidFill>
                <a:effectLst/>
                <a:latin typeface="Arial" panose="020B0604020202020204" pitchFamily="34" charset="0"/>
                <a:ea typeface="Arial" panose="020B0604020202020204" pitchFamily="34" charset="0"/>
              </a:rPr>
              <a:t>minimum of two filters </a:t>
            </a:r>
            <a:r>
              <a:rPr lang="en-US" sz="1800" dirty="0">
                <a:effectLst/>
                <a:latin typeface="Arial" panose="020B0604020202020204" pitchFamily="34" charset="0"/>
                <a:ea typeface="Arial" panose="020B0604020202020204" pitchFamily="34" charset="0"/>
              </a:rPr>
              <a:t>(redundancy) is required. </a:t>
            </a:r>
          </a:p>
          <a:p>
            <a:pPr marL="342900" lvl="0" indent="-342900">
              <a:buFont typeface="+mj-lt"/>
              <a:buAutoNum type="alphaLcPeriod"/>
            </a:pPr>
            <a:endParaRPr lang="en-US" dirty="0">
              <a:latin typeface="Arial" panose="020B0604020202020204" pitchFamily="34" charset="0"/>
              <a:ea typeface="Arial" panose="020B0604020202020204" pitchFamily="34" charset="0"/>
            </a:endParaRPr>
          </a:p>
          <a:p>
            <a:pPr marL="342900" lvl="0" indent="-342900">
              <a:buFont typeface="+mj-lt"/>
              <a:buAutoNum type="alphaLcPeriod"/>
            </a:pPr>
            <a:r>
              <a:rPr lang="en-US" sz="1800" dirty="0">
                <a:solidFill>
                  <a:schemeClr val="accent2">
                    <a:lumMod val="75000"/>
                  </a:schemeClr>
                </a:solidFill>
                <a:effectLst/>
                <a:latin typeface="Arial" panose="020B0604020202020204" pitchFamily="34" charset="0"/>
                <a:ea typeface="Arial" panose="020B0604020202020204" pitchFamily="34" charset="0"/>
              </a:rPr>
              <a:t>Continuous monitoring</a:t>
            </a:r>
            <a:r>
              <a:rPr lang="en-US" sz="1800" dirty="0">
                <a:effectLst/>
                <a:latin typeface="Arial" panose="020B0604020202020204" pitchFamily="34" charset="0"/>
                <a:ea typeface="Arial" panose="020B0604020202020204" pitchFamily="34" charset="0"/>
              </a:rPr>
              <a:t> is required for individual filter effluent</a:t>
            </a:r>
            <a:r>
              <a:rPr lang="en-CA" dirty="0">
                <a:effectLst/>
              </a:rPr>
              <a:t> </a:t>
            </a:r>
            <a:endParaRPr lang="en-CA" sz="1800"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3D6200F9-76C7-43EE-2AFD-3DA144425FD1}"/>
              </a:ext>
            </a:extLst>
          </p:cNvPr>
          <p:cNvSpPr txBox="1"/>
          <p:nvPr/>
        </p:nvSpPr>
        <p:spPr>
          <a:xfrm>
            <a:off x="646043" y="5827208"/>
            <a:ext cx="9995453" cy="830997"/>
          </a:xfrm>
          <a:prstGeom prst="rect">
            <a:avLst/>
          </a:prstGeom>
          <a:solidFill>
            <a:schemeClr val="accent2">
              <a:lumMod val="75000"/>
            </a:schemeClr>
          </a:solidFill>
        </p:spPr>
        <p:txBody>
          <a:bodyPr wrap="square" rtlCol="0">
            <a:spAutoFit/>
          </a:bodyPr>
          <a:lstStyle/>
          <a:p>
            <a:r>
              <a:rPr lang="en-US" sz="2400" b="1" dirty="0">
                <a:solidFill>
                  <a:schemeClr val="bg1"/>
                </a:solidFill>
              </a:rPr>
              <a:t>Treatment requirements are source water and system specific and will be determined for each facility.</a:t>
            </a:r>
          </a:p>
        </p:txBody>
      </p:sp>
    </p:spTree>
    <p:extLst>
      <p:ext uri="{BB962C8B-B14F-4D97-AF65-F5344CB8AC3E}">
        <p14:creationId xmlns:p14="http://schemas.microsoft.com/office/powerpoint/2010/main" val="5725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E6DA-370B-AACA-59A6-AAF4F433C7E8}"/>
              </a:ext>
            </a:extLst>
          </p:cNvPr>
          <p:cNvSpPr>
            <a:spLocks noGrp="1"/>
          </p:cNvSpPr>
          <p:nvPr>
            <p:ph type="title"/>
          </p:nvPr>
        </p:nvSpPr>
        <p:spPr>
          <a:xfrm>
            <a:off x="0" y="29455"/>
            <a:ext cx="10515600" cy="1058531"/>
          </a:xfrm>
        </p:spPr>
        <p:txBody>
          <a:bodyPr>
            <a:normAutofit/>
          </a:bodyPr>
          <a:lstStyle/>
          <a:p>
            <a:r>
              <a:rPr lang="en-US" sz="3200" b="1" dirty="0"/>
              <a:t>Interim Regulations for Drinking Water</a:t>
            </a:r>
          </a:p>
        </p:txBody>
      </p:sp>
      <p:pic>
        <p:nvPicPr>
          <p:cNvPr id="3" name="Picture 2">
            <a:extLst>
              <a:ext uri="{FF2B5EF4-FFF2-40B4-BE49-F238E27FC236}">
                <a16:creationId xmlns:a16="http://schemas.microsoft.com/office/drawing/2014/main" id="{8CB684C9-9F78-8D71-756A-62B71760B57D}"/>
              </a:ext>
            </a:extLst>
          </p:cNvPr>
          <p:cNvPicPr>
            <a:picLocks noChangeAspect="1"/>
          </p:cNvPicPr>
          <p:nvPr/>
        </p:nvPicPr>
        <p:blipFill rotWithShape="1">
          <a:blip r:embed="rId2">
            <a:duotone>
              <a:prstClr val="black"/>
              <a:schemeClr val="accent2">
                <a:tint val="45000"/>
                <a:satMod val="400000"/>
              </a:schemeClr>
            </a:duotone>
          </a:blip>
          <a:srcRect l="76263" r="2750" b="68128"/>
          <a:stretch/>
        </p:blipFill>
        <p:spPr>
          <a:xfrm>
            <a:off x="947059" y="944676"/>
            <a:ext cx="1992085" cy="2793304"/>
          </a:xfrm>
          <a:prstGeom prst="rect">
            <a:avLst/>
          </a:prstGeom>
        </p:spPr>
      </p:pic>
      <p:pic>
        <p:nvPicPr>
          <p:cNvPr id="4" name="Picture 3">
            <a:extLst>
              <a:ext uri="{FF2B5EF4-FFF2-40B4-BE49-F238E27FC236}">
                <a16:creationId xmlns:a16="http://schemas.microsoft.com/office/drawing/2014/main" id="{21DE53FD-A61E-D6A1-FC13-99752378C842}"/>
              </a:ext>
            </a:extLst>
          </p:cNvPr>
          <p:cNvPicPr>
            <a:picLocks noChangeAspect="1"/>
          </p:cNvPicPr>
          <p:nvPr/>
        </p:nvPicPr>
        <p:blipFill rotWithShape="1">
          <a:blip r:embed="rId2"/>
          <a:srcRect l="76422" t="34529" r="4673" b="37069"/>
          <a:stretch/>
        </p:blipFill>
        <p:spPr>
          <a:xfrm>
            <a:off x="8737217" y="3871968"/>
            <a:ext cx="1887239" cy="2506685"/>
          </a:xfrm>
          <a:prstGeom prst="rect">
            <a:avLst/>
          </a:prstGeom>
        </p:spPr>
      </p:pic>
      <p:pic>
        <p:nvPicPr>
          <p:cNvPr id="5" name="Picture 4">
            <a:extLst>
              <a:ext uri="{FF2B5EF4-FFF2-40B4-BE49-F238E27FC236}">
                <a16:creationId xmlns:a16="http://schemas.microsoft.com/office/drawing/2014/main" id="{16D1AC10-948F-90BC-68BC-362C48A9AC81}"/>
              </a:ext>
            </a:extLst>
          </p:cNvPr>
          <p:cNvPicPr>
            <a:picLocks noChangeAspect="1"/>
          </p:cNvPicPr>
          <p:nvPr/>
        </p:nvPicPr>
        <p:blipFill rotWithShape="1">
          <a:blip r:embed="rId2"/>
          <a:srcRect l="53218" t="33863" r="26595" b="36466"/>
          <a:stretch/>
        </p:blipFill>
        <p:spPr>
          <a:xfrm>
            <a:off x="8737216" y="1039727"/>
            <a:ext cx="1887239" cy="2561254"/>
          </a:xfrm>
          <a:prstGeom prst="rect">
            <a:avLst/>
          </a:prstGeom>
        </p:spPr>
      </p:pic>
      <p:pic>
        <p:nvPicPr>
          <p:cNvPr id="6" name="Picture 5">
            <a:extLst>
              <a:ext uri="{FF2B5EF4-FFF2-40B4-BE49-F238E27FC236}">
                <a16:creationId xmlns:a16="http://schemas.microsoft.com/office/drawing/2014/main" id="{599FA83C-274F-7917-2DEB-692D1DC1ED7D}"/>
              </a:ext>
            </a:extLst>
          </p:cNvPr>
          <p:cNvPicPr>
            <a:picLocks noChangeAspect="1"/>
          </p:cNvPicPr>
          <p:nvPr/>
        </p:nvPicPr>
        <p:blipFill rotWithShape="1">
          <a:blip r:embed="rId2"/>
          <a:srcRect l="2256" t="34127" r="76756" b="36202"/>
          <a:stretch/>
        </p:blipFill>
        <p:spPr>
          <a:xfrm>
            <a:off x="947059" y="3844684"/>
            <a:ext cx="1992085" cy="2561254"/>
          </a:xfrm>
          <a:prstGeom prst="rect">
            <a:avLst/>
          </a:prstGeom>
        </p:spPr>
      </p:pic>
      <p:sp>
        <p:nvSpPr>
          <p:cNvPr id="7" name="TextBox 6">
            <a:extLst>
              <a:ext uri="{FF2B5EF4-FFF2-40B4-BE49-F238E27FC236}">
                <a16:creationId xmlns:a16="http://schemas.microsoft.com/office/drawing/2014/main" id="{75EA95C1-0425-19DF-931F-41A6EBAC098C}"/>
              </a:ext>
            </a:extLst>
          </p:cNvPr>
          <p:cNvSpPr txBox="1"/>
          <p:nvPr/>
        </p:nvSpPr>
        <p:spPr>
          <a:xfrm>
            <a:off x="4618981" y="2521059"/>
            <a:ext cx="2438399" cy="1815882"/>
          </a:xfrm>
          <a:prstGeom prst="rect">
            <a:avLst/>
          </a:prstGeom>
          <a:solidFill>
            <a:schemeClr val="accent1">
              <a:lumMod val="75000"/>
            </a:schemeClr>
          </a:solidFill>
        </p:spPr>
        <p:txBody>
          <a:bodyPr wrap="square" rtlCol="0">
            <a:spAutoFit/>
          </a:bodyPr>
          <a:lstStyle/>
          <a:p>
            <a:pPr algn="ctr"/>
            <a:r>
              <a:rPr lang="en-US" sz="2800" dirty="0">
                <a:solidFill>
                  <a:schemeClr val="bg1"/>
                </a:solidFill>
              </a:rPr>
              <a:t>Operations </a:t>
            </a:r>
          </a:p>
          <a:p>
            <a:pPr algn="ctr"/>
            <a:r>
              <a:rPr lang="en-US" sz="2800" dirty="0">
                <a:solidFill>
                  <a:schemeClr val="bg1"/>
                </a:solidFill>
              </a:rPr>
              <a:t>and </a:t>
            </a:r>
          </a:p>
          <a:p>
            <a:pPr algn="ctr"/>
            <a:r>
              <a:rPr lang="en-US" sz="2800" dirty="0">
                <a:solidFill>
                  <a:schemeClr val="bg1"/>
                </a:solidFill>
              </a:rPr>
              <a:t>day-to-day activities</a:t>
            </a:r>
          </a:p>
        </p:txBody>
      </p:sp>
      <p:cxnSp>
        <p:nvCxnSpPr>
          <p:cNvPr id="9" name="Straight Arrow Connector 8">
            <a:extLst>
              <a:ext uri="{FF2B5EF4-FFF2-40B4-BE49-F238E27FC236}">
                <a16:creationId xmlns:a16="http://schemas.microsoft.com/office/drawing/2014/main" id="{9973E2FC-9D13-45B0-D126-09D151113274}"/>
              </a:ext>
            </a:extLst>
          </p:cNvPr>
          <p:cNvCxnSpPr>
            <a:stCxn id="3" idx="3"/>
            <a:endCxn id="7" idx="1"/>
          </p:cNvCxnSpPr>
          <p:nvPr/>
        </p:nvCxnSpPr>
        <p:spPr>
          <a:xfrm>
            <a:off x="2939144" y="2341328"/>
            <a:ext cx="1679837" cy="1087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2DEF61-3EA2-FB9B-9A7D-C6C7A28062E4}"/>
              </a:ext>
            </a:extLst>
          </p:cNvPr>
          <p:cNvCxnSpPr>
            <a:cxnSpLocks/>
            <a:stCxn id="6" idx="3"/>
            <a:endCxn id="7" idx="1"/>
          </p:cNvCxnSpPr>
          <p:nvPr/>
        </p:nvCxnSpPr>
        <p:spPr>
          <a:xfrm flipV="1">
            <a:off x="2939144" y="3429000"/>
            <a:ext cx="1679837" cy="1696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D9BD7B-87AE-BD0A-D58B-9813788C7921}"/>
              </a:ext>
            </a:extLst>
          </p:cNvPr>
          <p:cNvCxnSpPr>
            <a:cxnSpLocks/>
            <a:stCxn id="4" idx="1"/>
            <a:endCxn id="7" idx="3"/>
          </p:cNvCxnSpPr>
          <p:nvPr/>
        </p:nvCxnSpPr>
        <p:spPr>
          <a:xfrm flipH="1" flipV="1">
            <a:off x="7057380" y="3429000"/>
            <a:ext cx="1679837" cy="1696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C512693-6B81-CECE-970D-EBE8B1C7AB73}"/>
              </a:ext>
            </a:extLst>
          </p:cNvPr>
          <p:cNvCxnSpPr>
            <a:cxnSpLocks/>
            <a:stCxn id="5" idx="1"/>
            <a:endCxn id="7" idx="3"/>
          </p:cNvCxnSpPr>
          <p:nvPr/>
        </p:nvCxnSpPr>
        <p:spPr>
          <a:xfrm flipH="1">
            <a:off x="7057380" y="2320354"/>
            <a:ext cx="1679836" cy="1108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B251E09-A960-683F-129C-350F5D982F67}"/>
              </a:ext>
            </a:extLst>
          </p:cNvPr>
          <p:cNvPicPr>
            <a:picLocks noChangeAspect="1"/>
          </p:cNvPicPr>
          <p:nvPr/>
        </p:nvPicPr>
        <p:blipFill rotWithShape="1">
          <a:blip r:embed="rId2">
            <a:duotone>
              <a:prstClr val="black"/>
              <a:schemeClr val="accent2">
                <a:tint val="45000"/>
                <a:satMod val="400000"/>
              </a:schemeClr>
            </a:duotone>
          </a:blip>
          <a:srcRect l="2256" t="34127" r="76756" b="36202"/>
          <a:stretch/>
        </p:blipFill>
        <p:spPr>
          <a:xfrm>
            <a:off x="947058" y="3847379"/>
            <a:ext cx="1992085" cy="2561254"/>
          </a:xfrm>
          <a:prstGeom prst="rect">
            <a:avLst/>
          </a:prstGeom>
        </p:spPr>
      </p:pic>
    </p:spTree>
    <p:extLst>
      <p:ext uri="{BB962C8B-B14F-4D97-AF65-F5344CB8AC3E}">
        <p14:creationId xmlns:p14="http://schemas.microsoft.com/office/powerpoint/2010/main" val="144490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Facility Classifications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13</a:t>
            </a:fld>
            <a:endParaRPr lang="en-CA"/>
          </a:p>
        </p:txBody>
      </p:sp>
      <p:graphicFrame>
        <p:nvGraphicFramePr>
          <p:cNvPr id="5" name="Table 4">
            <a:extLst>
              <a:ext uri="{FF2B5EF4-FFF2-40B4-BE49-F238E27FC236}">
                <a16:creationId xmlns:a16="http://schemas.microsoft.com/office/drawing/2014/main" id="{5D3F41A1-13C9-A850-4B87-471C4164D10D}"/>
              </a:ext>
            </a:extLst>
          </p:cNvPr>
          <p:cNvGraphicFramePr>
            <a:graphicFrameLocks noGrp="1"/>
          </p:cNvGraphicFramePr>
          <p:nvPr>
            <p:extLst>
              <p:ext uri="{D42A27DB-BD31-4B8C-83A1-F6EECF244321}">
                <p14:modId xmlns:p14="http://schemas.microsoft.com/office/powerpoint/2010/main" val="1850457286"/>
              </p:ext>
            </p:extLst>
          </p:nvPr>
        </p:nvGraphicFramePr>
        <p:xfrm>
          <a:off x="5728609" y="1149691"/>
          <a:ext cx="3642582" cy="1784350"/>
        </p:xfrm>
        <a:graphic>
          <a:graphicData uri="http://schemas.openxmlformats.org/drawingml/2006/table">
            <a:tbl>
              <a:tblPr firstRow="1" firstCol="1" bandRow="1"/>
              <a:tblGrid>
                <a:gridCol w="1889982">
                  <a:extLst>
                    <a:ext uri="{9D8B030D-6E8A-4147-A177-3AD203B41FA5}">
                      <a16:colId xmlns:a16="http://schemas.microsoft.com/office/drawing/2014/main" val="4019611921"/>
                    </a:ext>
                  </a:extLst>
                </a:gridCol>
                <a:gridCol w="1752600">
                  <a:extLst>
                    <a:ext uri="{9D8B030D-6E8A-4147-A177-3AD203B41FA5}">
                      <a16:colId xmlns:a16="http://schemas.microsoft.com/office/drawing/2014/main" val="1176289523"/>
                    </a:ext>
                  </a:extLst>
                </a:gridCol>
              </a:tblGrid>
              <a:tr h="0">
                <a:tc>
                  <a:txBody>
                    <a:bodyPr/>
                    <a:lstStyle/>
                    <a:p>
                      <a:pPr algn="ctr">
                        <a:spcAft>
                          <a:spcPts val="1200"/>
                        </a:spcAft>
                      </a:pPr>
                      <a:r>
                        <a:rPr lang="en-US" sz="16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Points Received</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solidFill>
                      <a:srgbClr val="9BB4FF"/>
                    </a:solidFill>
                  </a:tcPr>
                </a:tc>
                <a:tc>
                  <a:txBody>
                    <a:bodyPr/>
                    <a:lstStyle/>
                    <a:p>
                      <a:pPr algn="ctr">
                        <a:spcAft>
                          <a:spcPts val="1200"/>
                        </a:spcAft>
                      </a:pPr>
                      <a:r>
                        <a:rPr lang="en-US" sz="16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of Facility</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solidFill>
                      <a:srgbClr val="9BB4FF"/>
                    </a:solidFill>
                  </a:tcPr>
                </a:tc>
                <a:extLst>
                  <a:ext uri="{0D108BD9-81ED-4DB2-BD59-A6C34878D82A}">
                    <a16:rowId xmlns:a16="http://schemas.microsoft.com/office/drawing/2014/main" val="1851434256"/>
                  </a:ext>
                </a:extLst>
              </a:tr>
              <a:tr h="0">
                <a:tc>
                  <a:txBody>
                    <a:bodyPr/>
                    <a:lstStyle/>
                    <a:p>
                      <a:pPr algn="just">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30 points or less</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tcPr>
                </a:tc>
                <a:extLst>
                  <a:ext uri="{0D108BD9-81ED-4DB2-BD59-A6C34878D82A}">
                    <a16:rowId xmlns:a16="http://schemas.microsoft.com/office/drawing/2014/main" val="3390181743"/>
                  </a:ext>
                </a:extLst>
              </a:tr>
              <a:tr h="0">
                <a:tc>
                  <a:txBody>
                    <a:bodyPr/>
                    <a:lstStyle/>
                    <a:p>
                      <a:pPr algn="just">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31-55 points </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II</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tcPr>
                </a:tc>
                <a:extLst>
                  <a:ext uri="{0D108BD9-81ED-4DB2-BD59-A6C34878D82A}">
                    <a16:rowId xmlns:a16="http://schemas.microsoft.com/office/drawing/2014/main" val="1869959788"/>
                  </a:ext>
                </a:extLst>
              </a:tr>
              <a:tr h="0">
                <a:tc>
                  <a:txBody>
                    <a:bodyPr/>
                    <a:lstStyle/>
                    <a:p>
                      <a:pPr algn="just">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56-75 points </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III</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tcPr>
                </a:tc>
                <a:extLst>
                  <a:ext uri="{0D108BD9-81ED-4DB2-BD59-A6C34878D82A}">
                    <a16:rowId xmlns:a16="http://schemas.microsoft.com/office/drawing/2014/main" val="1084845892"/>
                  </a:ext>
                </a:extLst>
              </a:tr>
              <a:tr h="0">
                <a:tc>
                  <a:txBody>
                    <a:bodyPr/>
                    <a:lstStyle/>
                    <a:p>
                      <a:pPr algn="just">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76 points or more </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spcAft>
                          <a:spcPts val="1200"/>
                        </a:spcAft>
                      </a:pPr>
                      <a:r>
                        <a:rPr lang="en-US" sz="16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IV</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tcPr>
                </a:tc>
                <a:extLst>
                  <a:ext uri="{0D108BD9-81ED-4DB2-BD59-A6C34878D82A}">
                    <a16:rowId xmlns:a16="http://schemas.microsoft.com/office/drawing/2014/main" val="2886543954"/>
                  </a:ext>
                </a:extLst>
              </a:tr>
            </a:tbl>
          </a:graphicData>
        </a:graphic>
      </p:graphicFrame>
      <p:sp>
        <p:nvSpPr>
          <p:cNvPr id="7" name="TextBox 6">
            <a:extLst>
              <a:ext uri="{FF2B5EF4-FFF2-40B4-BE49-F238E27FC236}">
                <a16:creationId xmlns:a16="http://schemas.microsoft.com/office/drawing/2014/main" id="{A545A740-619A-603D-E958-7D3605217847}"/>
              </a:ext>
            </a:extLst>
          </p:cNvPr>
          <p:cNvSpPr txBox="1"/>
          <p:nvPr/>
        </p:nvSpPr>
        <p:spPr>
          <a:xfrm>
            <a:off x="5728609" y="655633"/>
            <a:ext cx="851643" cy="369332"/>
          </a:xfrm>
          <a:prstGeom prst="rect">
            <a:avLst/>
          </a:prstGeom>
          <a:noFill/>
        </p:spPr>
        <p:txBody>
          <a:bodyPr wrap="none" rtlCol="0">
            <a:spAutoFit/>
          </a:bodyPr>
          <a:lstStyle/>
          <a:p>
            <a:r>
              <a:rPr lang="en-US" b="1" dirty="0">
                <a:solidFill>
                  <a:srgbClr val="0070C0"/>
                </a:solidFill>
              </a:rPr>
              <a:t>Facility</a:t>
            </a:r>
          </a:p>
        </p:txBody>
      </p:sp>
      <p:sp>
        <p:nvSpPr>
          <p:cNvPr id="8" name="TextBox 7">
            <a:extLst>
              <a:ext uri="{FF2B5EF4-FFF2-40B4-BE49-F238E27FC236}">
                <a16:creationId xmlns:a16="http://schemas.microsoft.com/office/drawing/2014/main" id="{F33883CA-15B7-5129-F0CD-2E2A76558A03}"/>
              </a:ext>
            </a:extLst>
          </p:cNvPr>
          <p:cNvSpPr txBox="1"/>
          <p:nvPr/>
        </p:nvSpPr>
        <p:spPr>
          <a:xfrm>
            <a:off x="5958618" y="3498846"/>
            <a:ext cx="2058705" cy="369332"/>
          </a:xfrm>
          <a:prstGeom prst="rect">
            <a:avLst/>
          </a:prstGeom>
          <a:noFill/>
        </p:spPr>
        <p:txBody>
          <a:bodyPr wrap="none" rtlCol="0">
            <a:spAutoFit/>
          </a:bodyPr>
          <a:lstStyle/>
          <a:p>
            <a:r>
              <a:rPr lang="en-US" b="1" dirty="0">
                <a:solidFill>
                  <a:srgbClr val="0070C0"/>
                </a:solidFill>
              </a:rPr>
              <a:t>Distribution System</a:t>
            </a:r>
          </a:p>
        </p:txBody>
      </p:sp>
      <p:graphicFrame>
        <p:nvGraphicFramePr>
          <p:cNvPr id="9" name="Table 8">
            <a:extLst>
              <a:ext uri="{FF2B5EF4-FFF2-40B4-BE49-F238E27FC236}">
                <a16:creationId xmlns:a16="http://schemas.microsoft.com/office/drawing/2014/main" id="{ABF12915-BAC9-0D2C-FAEC-4A27ED904A37}"/>
              </a:ext>
            </a:extLst>
          </p:cNvPr>
          <p:cNvGraphicFramePr>
            <a:graphicFrameLocks noGrp="1"/>
          </p:cNvGraphicFramePr>
          <p:nvPr>
            <p:extLst>
              <p:ext uri="{D42A27DB-BD31-4B8C-83A1-F6EECF244321}">
                <p14:modId xmlns:p14="http://schemas.microsoft.com/office/powerpoint/2010/main" val="1686984934"/>
              </p:ext>
            </p:extLst>
          </p:nvPr>
        </p:nvGraphicFramePr>
        <p:xfrm>
          <a:off x="5734441" y="3992903"/>
          <a:ext cx="4269530" cy="1427480"/>
        </p:xfrm>
        <a:graphic>
          <a:graphicData uri="http://schemas.openxmlformats.org/drawingml/2006/table">
            <a:tbl>
              <a:tblPr firstRow="1" firstCol="1" bandRow="1"/>
              <a:tblGrid>
                <a:gridCol w="1983530">
                  <a:extLst>
                    <a:ext uri="{9D8B030D-6E8A-4147-A177-3AD203B41FA5}">
                      <a16:colId xmlns:a16="http://schemas.microsoft.com/office/drawing/2014/main" val="521432724"/>
                    </a:ext>
                  </a:extLst>
                </a:gridCol>
                <a:gridCol w="2286000">
                  <a:extLst>
                    <a:ext uri="{9D8B030D-6E8A-4147-A177-3AD203B41FA5}">
                      <a16:colId xmlns:a16="http://schemas.microsoft.com/office/drawing/2014/main" val="3949204416"/>
                    </a:ext>
                  </a:extLst>
                </a:gridCol>
              </a:tblGrid>
              <a:tr h="0">
                <a:tc>
                  <a:txBody>
                    <a:bodyPr/>
                    <a:lstStyle/>
                    <a:p>
                      <a:pPr algn="ctr">
                        <a:lnSpc>
                          <a:spcPct val="100000"/>
                        </a:lnSpc>
                        <a:spcAft>
                          <a:spcPts val="1200"/>
                        </a:spcAft>
                      </a:pPr>
                      <a:r>
                        <a:rPr lang="en-CA" sz="16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Population Served</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solidFill>
                      <a:srgbClr val="9EB4FF"/>
                    </a:solidFill>
                  </a:tcPr>
                </a:tc>
                <a:tc>
                  <a:txBody>
                    <a:bodyPr/>
                    <a:lstStyle/>
                    <a:p>
                      <a:pPr algn="ctr">
                        <a:lnSpc>
                          <a:spcPct val="100000"/>
                        </a:lnSpc>
                        <a:spcAft>
                          <a:spcPts val="1200"/>
                        </a:spcAft>
                      </a:pPr>
                      <a:r>
                        <a:rPr lang="en-CA" sz="16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of Facility</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solidFill>
                      <a:srgbClr val="9EB4FF"/>
                    </a:solidFill>
                  </a:tcPr>
                </a:tc>
                <a:extLst>
                  <a:ext uri="{0D108BD9-81ED-4DB2-BD59-A6C34878D82A}">
                    <a16:rowId xmlns:a16="http://schemas.microsoft.com/office/drawing/2014/main" val="1235475308"/>
                  </a:ext>
                </a:extLst>
              </a:tr>
              <a:tr h="0">
                <a:tc>
                  <a:txBody>
                    <a:bodyPr/>
                    <a:lstStyle/>
                    <a:p>
                      <a:pPr algn="l">
                        <a:lnSpc>
                          <a:spcPct val="100000"/>
                        </a:lnSpc>
                        <a:spcAft>
                          <a:spcPts val="1200"/>
                        </a:spcAft>
                      </a:pPr>
                      <a:r>
                        <a:rPr lang="en-CA" sz="16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500* - 1500</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lnSpc>
                          <a:spcPct val="100000"/>
                        </a:lnSpc>
                        <a:spcAft>
                          <a:spcPts val="1200"/>
                        </a:spcAft>
                      </a:pPr>
                      <a:r>
                        <a:rPr lang="en-CA" sz="16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extLst>
                  <a:ext uri="{0D108BD9-81ED-4DB2-BD59-A6C34878D82A}">
                    <a16:rowId xmlns:a16="http://schemas.microsoft.com/office/drawing/2014/main" val="324300939"/>
                  </a:ext>
                </a:extLst>
              </a:tr>
              <a:tr h="0">
                <a:tc>
                  <a:txBody>
                    <a:bodyPr/>
                    <a:lstStyle/>
                    <a:p>
                      <a:pPr algn="l">
                        <a:lnSpc>
                          <a:spcPct val="100000"/>
                        </a:lnSpc>
                        <a:spcAft>
                          <a:spcPts val="1200"/>
                        </a:spcAft>
                      </a:pPr>
                      <a:r>
                        <a:rPr lang="en-CA"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1501 - 15 000</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lnSpc>
                          <a:spcPct val="100000"/>
                        </a:lnSpc>
                        <a:spcAft>
                          <a:spcPts val="1200"/>
                        </a:spcAft>
                      </a:pPr>
                      <a:r>
                        <a:rPr lang="en-CA" sz="16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II</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extLst>
                  <a:ext uri="{0D108BD9-81ED-4DB2-BD59-A6C34878D82A}">
                    <a16:rowId xmlns:a16="http://schemas.microsoft.com/office/drawing/2014/main" val="130461594"/>
                  </a:ext>
                </a:extLst>
              </a:tr>
              <a:tr h="0">
                <a:tc>
                  <a:txBody>
                    <a:bodyPr/>
                    <a:lstStyle/>
                    <a:p>
                      <a:pPr algn="l">
                        <a:lnSpc>
                          <a:spcPct val="100000"/>
                        </a:lnSpc>
                        <a:spcAft>
                          <a:spcPts val="1200"/>
                        </a:spcAft>
                      </a:pPr>
                      <a:r>
                        <a:rPr lang="en-CA"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15 001 or more</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lnSpc>
                          <a:spcPct val="100000"/>
                        </a:lnSpc>
                        <a:spcAft>
                          <a:spcPts val="1200"/>
                        </a:spcAft>
                      </a:pPr>
                      <a:r>
                        <a:rPr lang="en-CA" sz="16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III</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extLst>
                  <a:ext uri="{0D108BD9-81ED-4DB2-BD59-A6C34878D82A}">
                    <a16:rowId xmlns:a16="http://schemas.microsoft.com/office/drawing/2014/main" val="2956994098"/>
                  </a:ext>
                </a:extLst>
              </a:tr>
            </a:tbl>
          </a:graphicData>
        </a:graphic>
      </p:graphicFrame>
      <p:sp>
        <p:nvSpPr>
          <p:cNvPr id="11" name="TextBox 10">
            <a:extLst>
              <a:ext uri="{FF2B5EF4-FFF2-40B4-BE49-F238E27FC236}">
                <a16:creationId xmlns:a16="http://schemas.microsoft.com/office/drawing/2014/main" id="{13C603D6-A598-F1B5-978E-4C64EFED30B1}"/>
              </a:ext>
            </a:extLst>
          </p:cNvPr>
          <p:cNvSpPr txBox="1"/>
          <p:nvPr/>
        </p:nvSpPr>
        <p:spPr>
          <a:xfrm>
            <a:off x="5728609" y="5531653"/>
            <a:ext cx="6177642" cy="646331"/>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rPr>
              <a:t>*Any AFNWA centralized drinking water system serving less than 500 people will be classified as a Class I distribution system. </a:t>
            </a:r>
            <a:endParaRPr lang="en-US" dirty="0"/>
          </a:p>
        </p:txBody>
      </p:sp>
      <p:pic>
        <p:nvPicPr>
          <p:cNvPr id="4" name="Picture 3" descr="Graphical user interface, text&#10;&#10;Description automatically generated">
            <a:extLst>
              <a:ext uri="{FF2B5EF4-FFF2-40B4-BE49-F238E27FC236}">
                <a16:creationId xmlns:a16="http://schemas.microsoft.com/office/drawing/2014/main" id="{873D6AC1-E7F7-1717-1C9B-46BC5A8CC80D}"/>
              </a:ext>
            </a:extLst>
          </p:cNvPr>
          <p:cNvPicPr>
            <a:picLocks noChangeAspect="1"/>
          </p:cNvPicPr>
          <p:nvPr/>
        </p:nvPicPr>
        <p:blipFill>
          <a:blip r:embed="rId2"/>
          <a:stretch>
            <a:fillRect/>
          </a:stretch>
        </p:blipFill>
        <p:spPr>
          <a:xfrm>
            <a:off x="87881" y="831845"/>
            <a:ext cx="5150271" cy="5769429"/>
          </a:xfrm>
          <a:prstGeom prst="rect">
            <a:avLst/>
          </a:prstGeom>
          <a:ln>
            <a:solidFill>
              <a:schemeClr val="bg2">
                <a:lumMod val="90000"/>
              </a:schemeClr>
            </a:solidFill>
          </a:ln>
        </p:spPr>
      </p:pic>
    </p:spTree>
    <p:extLst>
      <p:ext uri="{BB962C8B-B14F-4D97-AF65-F5344CB8AC3E}">
        <p14:creationId xmlns:p14="http://schemas.microsoft.com/office/powerpoint/2010/main" val="135398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a:extLst>
              <a:ext uri="{FF2B5EF4-FFF2-40B4-BE49-F238E27FC236}">
                <a16:creationId xmlns:a16="http://schemas.microsoft.com/office/drawing/2014/main" id="{6F08B7F0-EC15-C37E-02D3-BD5C100D7894}"/>
              </a:ext>
            </a:extLst>
          </p:cNvPr>
          <p:cNvGraphicFramePr>
            <a:graphicFrameLocks noGrp="1"/>
          </p:cNvGraphicFramePr>
          <p:nvPr>
            <p:ph idx="1"/>
            <p:extLst>
              <p:ext uri="{D42A27DB-BD31-4B8C-83A1-F6EECF244321}">
                <p14:modId xmlns:p14="http://schemas.microsoft.com/office/powerpoint/2010/main" val="916421960"/>
              </p:ext>
            </p:extLst>
          </p:nvPr>
        </p:nvGraphicFramePr>
        <p:xfrm>
          <a:off x="715618" y="637276"/>
          <a:ext cx="9753599" cy="5583447"/>
        </p:xfrm>
        <a:graphic>
          <a:graphicData uri="http://schemas.openxmlformats.org/drawingml/2006/table">
            <a:tbl>
              <a:tblPr>
                <a:tableStyleId>{5C22544A-7EE6-4342-B048-85BDC9FD1C3A}</a:tableStyleId>
              </a:tblPr>
              <a:tblGrid>
                <a:gridCol w="2218630">
                  <a:extLst>
                    <a:ext uri="{9D8B030D-6E8A-4147-A177-3AD203B41FA5}">
                      <a16:colId xmlns:a16="http://schemas.microsoft.com/office/drawing/2014/main" val="3788171501"/>
                    </a:ext>
                  </a:extLst>
                </a:gridCol>
                <a:gridCol w="3432597">
                  <a:extLst>
                    <a:ext uri="{9D8B030D-6E8A-4147-A177-3AD203B41FA5}">
                      <a16:colId xmlns:a16="http://schemas.microsoft.com/office/drawing/2014/main" val="1854246054"/>
                    </a:ext>
                  </a:extLst>
                </a:gridCol>
                <a:gridCol w="2051186">
                  <a:extLst>
                    <a:ext uri="{9D8B030D-6E8A-4147-A177-3AD203B41FA5}">
                      <a16:colId xmlns:a16="http://schemas.microsoft.com/office/drawing/2014/main" val="3737403085"/>
                    </a:ext>
                  </a:extLst>
                </a:gridCol>
                <a:gridCol w="2051186">
                  <a:extLst>
                    <a:ext uri="{9D8B030D-6E8A-4147-A177-3AD203B41FA5}">
                      <a16:colId xmlns:a16="http://schemas.microsoft.com/office/drawing/2014/main" val="1397542720"/>
                    </a:ext>
                  </a:extLst>
                </a:gridCol>
              </a:tblGrid>
              <a:tr h="294546">
                <a:tc gridSpan="3">
                  <a:txBody>
                    <a:bodyPr/>
                    <a:lstStyle/>
                    <a:p>
                      <a:pPr algn="ctr" fontAlgn="b"/>
                      <a:r>
                        <a:rPr lang="en-CA" sz="1800" b="1" u="none" strike="noStrike" dirty="0">
                          <a:solidFill>
                            <a:schemeClr val="tx1"/>
                          </a:solidFill>
                          <a:effectLst/>
                          <a:latin typeface="+mn-lt"/>
                          <a:cs typeface="Arial" panose="020B0604020202020204" pitchFamily="34" charset="0"/>
                        </a:rPr>
                        <a:t>Water Treatment Facility Classifications Parameters</a:t>
                      </a:r>
                      <a:endParaRPr lang="en-CA" sz="1800" b="1" i="0" u="none" strike="noStrike" dirty="0">
                        <a:solidFill>
                          <a:schemeClr val="tx1"/>
                        </a:solidFill>
                        <a:effectLst/>
                        <a:latin typeface="+mn-lt"/>
                        <a:cs typeface="Arial" panose="020B0604020202020204" pitchFamily="34" charset="0"/>
                      </a:endParaRPr>
                    </a:p>
                  </a:txBody>
                  <a:tcPr marL="0" marR="0" marT="0" marB="0" anchor="ct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dot"/>
                      <a:round/>
                      <a:headEnd type="none" w="med" len="med"/>
                      <a:tailEnd type="none" w="med" len="med"/>
                    </a:lnB>
                    <a:solidFill>
                      <a:schemeClr val="accent2">
                        <a:lumMod val="20000"/>
                        <a:lumOff val="80000"/>
                      </a:schemeClr>
                    </a:solidFill>
                  </a:tcPr>
                </a:tc>
                <a:tc hMerge="1">
                  <a:txBody>
                    <a:bodyPr/>
                    <a:lstStyle/>
                    <a:p>
                      <a:pPr algn="ctr" fontAlgn="b"/>
                      <a:endParaRPr lang="en-CA" sz="1400" b="1" i="0" u="none" strike="noStrike" dirty="0">
                        <a:solidFill>
                          <a:srgbClr val="000000"/>
                        </a:solidFill>
                        <a:effectLst/>
                        <a:latin typeface="+mn-lt"/>
                        <a:cs typeface="Arial" panose="020B0604020202020204" pitchFamily="34" charset="0"/>
                      </a:endParaRPr>
                    </a:p>
                  </a:txBody>
                  <a:tcPr marL="0" marR="0" marT="0" marB="0" anchor="ctr"/>
                </a:tc>
                <a:tc hMerge="1">
                  <a:txBody>
                    <a:bodyPr/>
                    <a:lstStyle/>
                    <a:p>
                      <a:pPr algn="ctr" fontAlgn="b"/>
                      <a:endParaRPr lang="en-CA" sz="14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b"/>
                      <a:endParaRPr lang="en-CA" sz="1800" b="1" i="0" u="none" strike="noStrike" dirty="0">
                        <a:solidFill>
                          <a:schemeClr val="tx1"/>
                        </a:solidFill>
                        <a:effectLst/>
                        <a:latin typeface="+mn-lt"/>
                        <a:cs typeface="Arial" panose="020B0604020202020204" pitchFamily="34" charset="0"/>
                      </a:endParaRPr>
                    </a:p>
                  </a:txBody>
                  <a:tcPr marL="0" marR="0" marT="0" marB="0" anchor="ct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08010954"/>
                  </a:ext>
                </a:extLst>
              </a:tr>
              <a:tr h="458182">
                <a:tc>
                  <a:txBody>
                    <a:bodyPr/>
                    <a:lstStyle/>
                    <a:p>
                      <a:pPr algn="ctr" fontAlgn="b"/>
                      <a:r>
                        <a:rPr lang="en-CA" sz="1400" b="1" u="none" strike="noStrike" dirty="0">
                          <a:effectLst/>
                          <a:latin typeface="+mn-lt"/>
                          <a:cs typeface="Arial" panose="020B0604020202020204" pitchFamily="34" charset="0"/>
                        </a:rPr>
                        <a:t>Facility</a:t>
                      </a:r>
                      <a:endParaRPr lang="en-CA" sz="1400" b="1"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400" b="1" i="0" u="none" strike="noStrike" dirty="0">
                          <a:solidFill>
                            <a:srgbClr val="000000"/>
                          </a:solidFill>
                          <a:effectLst/>
                          <a:latin typeface="+mn-lt"/>
                          <a:cs typeface="Arial" panose="020B0604020202020204" pitchFamily="34" charset="0"/>
                        </a:rPr>
                        <a:t>Water Treatment Process</a:t>
                      </a:r>
                      <a:endParaRPr lang="en-CA" sz="1400" b="1"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400" b="1" i="0" u="none" strike="noStrike" dirty="0">
                          <a:solidFill>
                            <a:srgbClr val="000000"/>
                          </a:solidFill>
                          <a:effectLst/>
                          <a:latin typeface="+mn-lt"/>
                          <a:cs typeface="Arial" panose="020B0604020202020204" pitchFamily="34" charset="0"/>
                        </a:rPr>
                        <a:t>Average Water Consumption (Theoretical)</a:t>
                      </a:r>
                      <a:endParaRPr lang="en-CA" sz="1400" b="1"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400" b="1" i="0" u="none" strike="noStrike" dirty="0">
                          <a:solidFill>
                            <a:srgbClr val="000000"/>
                          </a:solidFill>
                          <a:effectLst/>
                          <a:latin typeface="+mn-lt"/>
                          <a:cs typeface="Arial" panose="020B0604020202020204" pitchFamily="34" charset="0"/>
                        </a:rPr>
                        <a:t>Average Flow (Million Liters/d)</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967944783"/>
                  </a:ext>
                </a:extLst>
              </a:tr>
              <a:tr h="261818">
                <a:tc>
                  <a:txBody>
                    <a:bodyPr/>
                    <a:lstStyle/>
                    <a:p>
                      <a:pPr algn="l" fontAlgn="b"/>
                      <a:r>
                        <a:rPr lang="en-CA" sz="1600" b="0" i="0" u="none" strike="noStrike" dirty="0" err="1">
                          <a:solidFill>
                            <a:srgbClr val="000000"/>
                          </a:solidFill>
                          <a:effectLst/>
                          <a:latin typeface="+mn-lt"/>
                          <a:cs typeface="Arial" panose="020B0604020202020204" pitchFamily="34" charset="0"/>
                        </a:rPr>
                        <a:t>Abegweit</a:t>
                      </a:r>
                      <a:r>
                        <a:rPr lang="en-CA" sz="1600" b="0" i="0" u="none" strike="noStrike" dirty="0">
                          <a:solidFill>
                            <a:srgbClr val="000000"/>
                          </a:solidFill>
                          <a:effectLst/>
                          <a:latin typeface="+mn-lt"/>
                          <a:cs typeface="Arial" panose="020B0604020202020204" pitchFamily="34" charset="0"/>
                        </a:rPr>
                        <a:t> </a:t>
                      </a:r>
                    </a:p>
                    <a:p>
                      <a:pPr algn="l" fontAlgn="b"/>
                      <a:r>
                        <a:rPr lang="en-CA" sz="1600" b="0" u="none" strike="noStrike" dirty="0">
                          <a:solidFill>
                            <a:srgbClr val="000000"/>
                          </a:solidFill>
                          <a:effectLst/>
                          <a:latin typeface="+mn-lt"/>
                        </a:rPr>
                        <a:t>(</a:t>
                      </a:r>
                      <a:r>
                        <a:rPr lang="en-CA" sz="1600" b="0" u="none" strike="noStrike" dirty="0" err="1">
                          <a:solidFill>
                            <a:srgbClr val="000000"/>
                          </a:solidFill>
                          <a:effectLst/>
                          <a:latin typeface="+mn-lt"/>
                        </a:rPr>
                        <a:t>Scotchfort</a:t>
                      </a:r>
                      <a:r>
                        <a:rPr lang="en-CA" sz="1600" b="0" u="none" strike="noStrike" dirty="0">
                          <a:solidFill>
                            <a:srgbClr val="000000"/>
                          </a:solidFill>
                          <a:effectLst/>
                          <a:latin typeface="+mn-lt"/>
                        </a:rPr>
                        <a:t>, Morell, Rock Point)</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7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0.007</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3344510318"/>
                  </a:ext>
                </a:extLst>
              </a:tr>
              <a:tr h="261818">
                <a:tc>
                  <a:txBody>
                    <a:bodyPr/>
                    <a:lstStyle/>
                    <a:p>
                      <a:pPr algn="l" fontAlgn="b"/>
                      <a:r>
                        <a:rPr lang="en-CA" sz="1600" b="0" u="none" strike="noStrike" dirty="0" err="1">
                          <a:effectLst/>
                          <a:latin typeface="+mn-lt"/>
                          <a:cs typeface="Arial" panose="020B0604020202020204" pitchFamily="34" charset="0"/>
                        </a:rPr>
                        <a:t>Elsipogtog</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UV, 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1092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1.092</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1875994768"/>
                  </a:ext>
                </a:extLst>
              </a:tr>
              <a:tr h="261818">
                <a:tc>
                  <a:txBody>
                    <a:bodyPr/>
                    <a:lstStyle/>
                    <a:p>
                      <a:pPr algn="l" fontAlgn="b"/>
                      <a:r>
                        <a:rPr lang="en-US" sz="1600" b="0" i="0" u="none" strike="noStrike" dirty="0" err="1">
                          <a:solidFill>
                            <a:srgbClr val="000000"/>
                          </a:solidFill>
                          <a:effectLst/>
                          <a:latin typeface="+mn-lt"/>
                          <a:cs typeface="Arial" panose="020B0604020202020204" pitchFamily="34" charset="0"/>
                        </a:rPr>
                        <a:t>Esgenoopetitj</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UV, 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560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0.56</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3093725979"/>
                  </a:ext>
                </a:extLst>
              </a:tr>
              <a:tr h="261818">
                <a:tc>
                  <a:txBody>
                    <a:bodyPr/>
                    <a:lstStyle/>
                    <a:p>
                      <a:pPr algn="l" fontAlgn="b"/>
                      <a:r>
                        <a:rPr lang="en-CA" sz="1600" b="0" u="none" strike="noStrike" dirty="0" err="1">
                          <a:effectLst/>
                          <a:latin typeface="+mn-lt"/>
                          <a:cs typeface="Arial" panose="020B0604020202020204" pitchFamily="34" charset="0"/>
                        </a:rPr>
                        <a:t>Eskasoni</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UV, 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1600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1.6</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883978004"/>
                  </a:ext>
                </a:extLst>
              </a:tr>
              <a:tr h="261818">
                <a:tc>
                  <a:txBody>
                    <a:bodyPr/>
                    <a:lstStyle/>
                    <a:p>
                      <a:pPr algn="l" fontAlgn="b"/>
                      <a:r>
                        <a:rPr lang="en-US" sz="1600" b="0" i="0" u="none" strike="noStrike" dirty="0" err="1">
                          <a:solidFill>
                            <a:srgbClr val="000000"/>
                          </a:solidFill>
                          <a:effectLst/>
                          <a:latin typeface="+mn-lt"/>
                          <a:cs typeface="Arial" panose="020B0604020202020204" pitchFamily="34" charset="0"/>
                        </a:rPr>
                        <a:t>Kingsclear</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UV, 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300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0.3</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2797888501"/>
                  </a:ext>
                </a:extLst>
              </a:tr>
              <a:tr h="261818">
                <a:tc>
                  <a:txBody>
                    <a:bodyPr/>
                    <a:lstStyle/>
                    <a:p>
                      <a:pPr algn="l" fontAlgn="b"/>
                      <a:r>
                        <a:rPr lang="en-CA" sz="1600" b="0" u="none" strike="noStrike" dirty="0">
                          <a:effectLst/>
                          <a:latin typeface="+mn-lt"/>
                          <a:cs typeface="Arial" panose="020B0604020202020204" pitchFamily="34" charset="0"/>
                        </a:rPr>
                        <a:t>Lennox Island</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164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0.164</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1003255678"/>
                  </a:ext>
                </a:extLst>
              </a:tr>
              <a:tr h="523637">
                <a:tc>
                  <a:txBody>
                    <a:bodyPr/>
                    <a:lstStyle/>
                    <a:p>
                      <a:pPr algn="l" fontAlgn="b"/>
                      <a:r>
                        <a:rPr lang="en-CA" sz="1600" b="0" u="none" strike="noStrike" dirty="0" err="1">
                          <a:effectLst/>
                          <a:latin typeface="+mn-lt"/>
                          <a:cs typeface="Arial" panose="020B0604020202020204" pitchFamily="34" charset="0"/>
                        </a:rPr>
                        <a:t>Paqtnkek</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Potassium permanganate, greensand filter, 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180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0.18</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3731953963"/>
                  </a:ext>
                </a:extLst>
              </a:tr>
              <a:tr h="261818">
                <a:tc>
                  <a:txBody>
                    <a:bodyPr/>
                    <a:lstStyle/>
                    <a:p>
                      <a:pPr algn="l" fontAlgn="b"/>
                      <a:r>
                        <a:rPr lang="en-CA" sz="1600" b="0" u="none" strike="noStrike" dirty="0">
                          <a:effectLst/>
                          <a:latin typeface="+mn-lt"/>
                          <a:cs typeface="Arial" panose="020B0604020202020204" pitchFamily="34" charset="0"/>
                        </a:rPr>
                        <a:t>Pictou Landing</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208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0.208</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3348851212"/>
                  </a:ext>
                </a:extLst>
              </a:tr>
              <a:tr h="523637">
                <a:tc>
                  <a:txBody>
                    <a:bodyPr/>
                    <a:lstStyle/>
                    <a:p>
                      <a:pPr algn="l" fontAlgn="b"/>
                      <a:r>
                        <a:rPr lang="en-CA" sz="1600" b="0" u="none" strike="noStrike">
                          <a:effectLst/>
                          <a:latin typeface="+mn-lt"/>
                          <a:cs typeface="Arial" panose="020B0604020202020204" pitchFamily="34" charset="0"/>
                        </a:rPr>
                        <a:t>Potlotek</a:t>
                      </a:r>
                      <a:endParaRPr lang="en-CA" sz="1600" b="0" i="0" u="none" strike="noStrike">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Coagulation, flocculation, dissolved air filtration, anthracite filters, greensand filters, GAC, UV, 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252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0.252</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1360219684"/>
                  </a:ext>
                </a:extLst>
              </a:tr>
              <a:tr h="261818">
                <a:tc>
                  <a:txBody>
                    <a:bodyPr/>
                    <a:lstStyle/>
                    <a:p>
                      <a:pPr algn="l" fontAlgn="b"/>
                      <a:r>
                        <a:rPr lang="en-CA" sz="1600" b="0" u="none" strike="noStrike" dirty="0" err="1">
                          <a:effectLst/>
                          <a:latin typeface="+mn-lt"/>
                          <a:cs typeface="Arial" panose="020B0604020202020204" pitchFamily="34" charset="0"/>
                        </a:rPr>
                        <a:t>Sipekne'katik</a:t>
                      </a:r>
                      <a:r>
                        <a:rPr lang="en-CA" sz="1600" b="0" u="none" strike="noStrike" dirty="0">
                          <a:effectLst/>
                          <a:latin typeface="+mn-lt"/>
                          <a:cs typeface="Arial" panose="020B0604020202020204" pitchFamily="34" charset="0"/>
                        </a:rPr>
                        <a:t>-Indian Brook</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Greensand filter, 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558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0.558</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796857210"/>
                  </a:ext>
                </a:extLst>
              </a:tr>
              <a:tr h="261818">
                <a:tc>
                  <a:txBody>
                    <a:bodyPr/>
                    <a:lstStyle/>
                    <a:p>
                      <a:pPr algn="l" fontAlgn="b"/>
                      <a:r>
                        <a:rPr lang="en-US" sz="1600" b="0" i="0" u="none" strike="noStrike" dirty="0" err="1">
                          <a:solidFill>
                            <a:srgbClr val="000000"/>
                          </a:solidFill>
                          <a:effectLst/>
                          <a:latin typeface="+mn-lt"/>
                          <a:cs typeface="Arial" panose="020B0604020202020204" pitchFamily="34" charset="0"/>
                        </a:rPr>
                        <a:t>Sipekne’katik</a:t>
                      </a:r>
                      <a:r>
                        <a:rPr lang="en-US" sz="1600" b="0" i="0" u="none" strike="noStrike" dirty="0">
                          <a:solidFill>
                            <a:srgbClr val="000000"/>
                          </a:solidFill>
                          <a:effectLst/>
                          <a:latin typeface="+mn-lt"/>
                          <a:cs typeface="Arial" panose="020B0604020202020204" pitchFamily="34" charset="0"/>
                        </a:rPr>
                        <a:t> – New Ross</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Greensand filters, individual Point-of-entry UV and Reverse Osmosis</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10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0.01</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2465725811"/>
                  </a:ext>
                </a:extLst>
              </a:tr>
              <a:tr h="261818">
                <a:tc>
                  <a:txBody>
                    <a:bodyPr/>
                    <a:lstStyle/>
                    <a:p>
                      <a:pPr algn="l" fontAlgn="b"/>
                      <a:r>
                        <a:rPr lang="en-CA" sz="1600" b="0" u="none" strike="noStrike" dirty="0" err="1">
                          <a:effectLst/>
                          <a:latin typeface="+mn-lt"/>
                          <a:cs typeface="Arial" panose="020B0604020202020204" pitchFamily="34" charset="0"/>
                        </a:rPr>
                        <a:t>Tobique</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660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0.66</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noFill/>
                  </a:tcPr>
                </a:tc>
                <a:extLst>
                  <a:ext uri="{0D108BD9-81ED-4DB2-BD59-A6C34878D82A}">
                    <a16:rowId xmlns:a16="http://schemas.microsoft.com/office/drawing/2014/main" val="2339491494"/>
                  </a:ext>
                </a:extLst>
              </a:tr>
              <a:tr h="261818">
                <a:tc>
                  <a:txBody>
                    <a:bodyPr/>
                    <a:lstStyle/>
                    <a:p>
                      <a:pPr algn="l" fontAlgn="b"/>
                      <a:r>
                        <a:rPr lang="en-CA" sz="1600" b="0" u="none" strike="noStrike" dirty="0" err="1">
                          <a:effectLst/>
                          <a:latin typeface="+mn-lt"/>
                          <a:cs typeface="Arial" panose="020B0604020202020204" pitchFamily="34" charset="0"/>
                        </a:rPr>
                        <a:t>Wagmatcook</a:t>
                      </a:r>
                      <a:endParaRPr lang="en-CA" sz="1600" b="0" i="0" u="none" strike="noStrike" dirty="0">
                        <a:solidFill>
                          <a:srgbClr val="000000"/>
                        </a:solidFill>
                        <a:effectLst/>
                        <a:latin typeface="+mn-lt"/>
                        <a:cs typeface="Arial" panose="020B0604020202020204" pitchFamily="34" charset="0"/>
                      </a:endParaRPr>
                    </a:p>
                  </a:txBody>
                  <a:tcPr marL="0" marR="0" marT="0" marB="0" anchor="ctr">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28575" cap="flat" cmpd="sng" algn="ctr">
                      <a:solidFill>
                        <a:schemeClr val="accent2">
                          <a:lumMod val="75000"/>
                        </a:schemeClr>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mn-lt"/>
                          <a:cs typeface="Arial" panose="020B0604020202020204" pitchFamily="34" charset="0"/>
                        </a:rPr>
                        <a:t>Water softener, UV sodium hypochlorite</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28575" cap="flat" cmpd="sng" algn="ctr">
                      <a:solidFill>
                        <a:schemeClr val="accent2">
                          <a:lumMod val="75000"/>
                        </a:schemeClr>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mn-lt"/>
                          <a:cs typeface="Arial" panose="020B0604020202020204" pitchFamily="34" charset="0"/>
                        </a:rPr>
                        <a:t>328 m</a:t>
                      </a:r>
                      <a:r>
                        <a:rPr lang="en-US" sz="1600" b="0" i="0" u="none" strike="noStrike" baseline="30000" dirty="0">
                          <a:solidFill>
                            <a:srgbClr val="000000"/>
                          </a:solidFill>
                          <a:effectLst/>
                          <a:latin typeface="+mn-lt"/>
                          <a:cs typeface="Arial" panose="020B0604020202020204" pitchFamily="34" charset="0"/>
                        </a:rPr>
                        <a:t>3</a:t>
                      </a:r>
                      <a:r>
                        <a:rPr lang="en-US" sz="1600" b="0" i="0" u="none" strike="noStrike" dirty="0">
                          <a:solidFill>
                            <a:srgbClr val="000000"/>
                          </a:solidFill>
                          <a:effectLst/>
                          <a:latin typeface="+mn-lt"/>
                          <a:cs typeface="Arial" panose="020B0604020202020204" pitchFamily="34" charset="0"/>
                        </a:rPr>
                        <a:t>/d</a:t>
                      </a:r>
                      <a:endParaRPr lang="en-CA" sz="1600" b="0"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28575" cap="flat" cmpd="sng" algn="ctr">
                      <a:solidFill>
                        <a:schemeClr val="accent2">
                          <a:lumMod val="75000"/>
                        </a:schemeClr>
                      </a:solidFill>
                      <a:prstDash val="solid"/>
                      <a:round/>
                      <a:headEnd type="none" w="med" len="med"/>
                      <a:tailEnd type="none" w="med" len="med"/>
                    </a:lnB>
                    <a:noFill/>
                  </a:tcPr>
                </a:tc>
                <a:tc>
                  <a:txBody>
                    <a:bodyPr/>
                    <a:lstStyle/>
                    <a:p>
                      <a:pPr algn="ctr" fontAlgn="b"/>
                      <a:r>
                        <a:rPr lang="en-CA" sz="1600" b="0" i="0" u="none" strike="noStrike" dirty="0">
                          <a:solidFill>
                            <a:srgbClr val="000000"/>
                          </a:solidFill>
                          <a:effectLst/>
                          <a:latin typeface="+mn-lt"/>
                          <a:cs typeface="Arial" panose="020B0604020202020204" pitchFamily="34" charset="0"/>
                        </a:rPr>
                        <a:t>0.328</a:t>
                      </a:r>
                    </a:p>
                  </a:txBody>
                  <a:tcPr marL="0" marR="0" marT="0" marB="0" anchor="ctr">
                    <a:lnL w="12700" cap="flat" cmpd="sng" algn="ctr">
                      <a:solidFill>
                        <a:schemeClr val="accent2">
                          <a:lumMod val="75000"/>
                        </a:schemeClr>
                      </a:solidFill>
                      <a:prstDash val="dot"/>
                      <a:round/>
                      <a:headEnd type="none" w="med" len="med"/>
                      <a:tailEnd type="none" w="med" len="med"/>
                    </a:lnL>
                    <a:lnT w="12700" cap="flat" cmpd="sng" algn="ctr">
                      <a:solidFill>
                        <a:schemeClr val="accent2">
                          <a:lumMod val="75000"/>
                        </a:schemeClr>
                      </a:solidFill>
                      <a:prstDash val="dot"/>
                      <a:round/>
                      <a:headEnd type="none" w="med" len="med"/>
                      <a:tailEnd type="none" w="med" len="med"/>
                    </a:lnT>
                    <a:lnB w="28575"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812306337"/>
                  </a:ext>
                </a:extLst>
              </a:tr>
            </a:tbl>
          </a:graphicData>
        </a:graphic>
      </p:graphicFrame>
      <p:sp>
        <p:nvSpPr>
          <p:cNvPr id="8" name="Rectangle 7">
            <a:extLst>
              <a:ext uri="{FF2B5EF4-FFF2-40B4-BE49-F238E27FC236}">
                <a16:creationId xmlns:a16="http://schemas.microsoft.com/office/drawing/2014/main" id="{D8F59BFC-70BA-E330-6B6F-79D3F572E089}"/>
              </a:ext>
            </a:extLst>
          </p:cNvPr>
          <p:cNvSpPr/>
          <p:nvPr/>
        </p:nvSpPr>
        <p:spPr>
          <a:xfrm>
            <a:off x="8415131" y="463826"/>
            <a:ext cx="2504661" cy="5963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89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F8F2DD7-2304-2B13-AFCB-DE318FB6F9C7}"/>
              </a:ext>
            </a:extLst>
          </p:cNvPr>
          <p:cNvGraphicFramePr>
            <a:graphicFrameLocks noGrp="1"/>
          </p:cNvGraphicFramePr>
          <p:nvPr>
            <p:extLst>
              <p:ext uri="{D42A27DB-BD31-4B8C-83A1-F6EECF244321}">
                <p14:modId xmlns:p14="http://schemas.microsoft.com/office/powerpoint/2010/main" val="1422138312"/>
              </p:ext>
            </p:extLst>
          </p:nvPr>
        </p:nvGraphicFramePr>
        <p:xfrm>
          <a:off x="1034144" y="330483"/>
          <a:ext cx="9002485" cy="5995348"/>
        </p:xfrm>
        <a:graphic>
          <a:graphicData uri="http://schemas.openxmlformats.org/drawingml/2006/table">
            <a:tbl>
              <a:tblPr firstRow="1" firstCol="1" lastRow="1"/>
              <a:tblGrid>
                <a:gridCol w="7413170">
                  <a:extLst>
                    <a:ext uri="{9D8B030D-6E8A-4147-A177-3AD203B41FA5}">
                      <a16:colId xmlns:a16="http://schemas.microsoft.com/office/drawing/2014/main" val="4184211554"/>
                    </a:ext>
                  </a:extLst>
                </a:gridCol>
                <a:gridCol w="1589315">
                  <a:extLst>
                    <a:ext uri="{9D8B030D-6E8A-4147-A177-3AD203B41FA5}">
                      <a16:colId xmlns:a16="http://schemas.microsoft.com/office/drawing/2014/main" val="1839042455"/>
                    </a:ext>
                  </a:extLst>
                </a:gridCol>
              </a:tblGrid>
              <a:tr h="53624">
                <a:tc>
                  <a:txBody>
                    <a:bodyPr/>
                    <a:lstStyle/>
                    <a:p>
                      <a:pPr algn="l">
                        <a:lnSpc>
                          <a:spcPct val="100000"/>
                        </a:lnSpc>
                        <a:spcAft>
                          <a:spcPts val="1200"/>
                        </a:spcAft>
                      </a:pPr>
                      <a:r>
                        <a:rPr lang="en-CA" sz="20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Item</a:t>
                      </a:r>
                      <a:endParaRPr lang="en-CA" sz="2000" dirty="0">
                        <a:solidFill>
                          <a:schemeClr val="accent1">
                            <a:lumMod val="75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w="12700" cap="flat" cmpd="sng" algn="ctr">
                      <a:solidFill>
                        <a:srgbClr val="846E53"/>
                      </a:solidFill>
                      <a:prstDash val="solid"/>
                      <a:round/>
                      <a:headEnd type="none" w="med" len="med"/>
                      <a:tailEnd type="none" w="med" len="med"/>
                    </a:lnB>
                  </a:tcPr>
                </a:tc>
                <a:tc>
                  <a:txBody>
                    <a:bodyPr/>
                    <a:lstStyle/>
                    <a:p>
                      <a:pPr algn="ctr">
                        <a:spcAft>
                          <a:spcPts val="1200"/>
                        </a:spcAft>
                      </a:pPr>
                      <a:r>
                        <a:rPr lang="en-CA" sz="2000" b="1" dirty="0">
                          <a:solidFill>
                            <a:srgbClr val="938880"/>
                          </a:solidFill>
                          <a:effectLst/>
                          <a:latin typeface="Calibri" panose="020F0502020204030204" pitchFamily="34" charset="0"/>
                          <a:ea typeface="Calibri" panose="020F0502020204030204" pitchFamily="34" charset="0"/>
                          <a:cs typeface="Calibri" panose="020F0502020204030204" pitchFamily="34" charset="0"/>
                        </a:rPr>
                        <a:t>Points</a:t>
                      </a:r>
                      <a:endParaRPr lang="en-CA"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w="12700" cap="flat" cmpd="sng" algn="ctr">
                      <a:solidFill>
                        <a:srgbClr val="846E53"/>
                      </a:solidFill>
                      <a:prstDash val="solid"/>
                      <a:round/>
                      <a:headEnd type="none" w="med" len="med"/>
                      <a:tailEnd type="none" w="med" len="med"/>
                    </a:lnB>
                    <a:solidFill>
                      <a:srgbClr val="F4F1EE"/>
                    </a:solidFill>
                  </a:tcPr>
                </a:tc>
                <a:extLst>
                  <a:ext uri="{0D108BD9-81ED-4DB2-BD59-A6C34878D82A}">
                    <a16:rowId xmlns:a16="http://schemas.microsoft.com/office/drawing/2014/main" val="2873049925"/>
                  </a:ext>
                </a:extLst>
              </a:tr>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Size</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w="12700" cap="flat" cmpd="sng" algn="ctr">
                      <a:solidFill>
                        <a:srgbClr val="846E53"/>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tcPr>
                </a:tc>
                <a:extLst>
                  <a:ext uri="{0D108BD9-81ED-4DB2-BD59-A6C34878D82A}">
                    <a16:rowId xmlns:a16="http://schemas.microsoft.com/office/drawing/2014/main" val="931433857"/>
                  </a:ext>
                </a:extLst>
              </a:tr>
              <a:tr h="143855">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Design flow average day, or peak month’s average day, whichever is larger (1 point per 1.892 million litres. Round up.) </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Design flow:</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Consider this to be the design capacity of the plant. Examples 40 MLD = 19 points </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18.9 MLD = 10 points (20 points maximum allowed)</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w="12700" cap="flat" cmpd="sng" algn="ctr">
                      <a:solidFill>
                        <a:srgbClr val="948980"/>
                      </a:solidFill>
                      <a:prstDash val="solid"/>
                      <a:round/>
                      <a:headEnd type="none" w="med" len="med"/>
                      <a:tailEnd type="none" w="med" len="med"/>
                    </a:lnB>
                  </a:tcPr>
                </a:tc>
                <a:tc>
                  <a:txBody>
                    <a:bodyPr/>
                    <a:lstStyle/>
                    <a:p>
                      <a:pPr algn="ct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1 - 20</a:t>
                      </a:r>
                      <a:endParaRPr lang="en-US" dirty="0"/>
                    </a:p>
                  </a:txBody>
                  <a:tcPr marL="6978" marR="6978" marT="6978" marB="6978" anchor="ctr">
                    <a:lnL>
                      <a:noFill/>
                    </a:lnL>
                    <a:lnR>
                      <a:noFill/>
                    </a:lnR>
                    <a:lnB w="12700" cap="flat" cmpd="sng" algn="ctr">
                      <a:solidFill>
                        <a:srgbClr val="948980"/>
                      </a:solidFill>
                      <a:prstDash val="solid"/>
                      <a:round/>
                      <a:headEnd type="none" w="med" len="med"/>
                      <a:tailEnd type="none" w="med" len="med"/>
                    </a:lnB>
                    <a:solidFill>
                      <a:srgbClr val="F4F1EE"/>
                    </a:solidFill>
                  </a:tcPr>
                </a:tc>
                <a:extLst>
                  <a:ext uri="{0D108BD9-81ED-4DB2-BD59-A6C34878D82A}">
                    <a16:rowId xmlns:a16="http://schemas.microsoft.com/office/drawing/2014/main" val="4222971150"/>
                  </a:ext>
                </a:extLst>
              </a:tr>
              <a:tr h="198359">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Water Supply Sources (Rating based on public health significance)</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948980"/>
                      </a:solidFill>
                      <a:prstDash val="solid"/>
                      <a:round/>
                      <a:headEnd type="none" w="med" len="med"/>
                      <a:tailEnd type="none" w="med" len="med"/>
                    </a:lnT>
                    <a:lnB w="12700" cap="flat" cmpd="sng" algn="ctr">
                      <a:solidFill>
                        <a:srgbClr val="948980"/>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948980"/>
                      </a:solidFill>
                      <a:prstDash val="solid"/>
                      <a:round/>
                      <a:headEnd type="none" w="med" len="med"/>
                      <a:tailEnd type="none" w="med" len="med"/>
                    </a:lnT>
                  </a:tcPr>
                </a:tc>
                <a:extLst>
                  <a:ext uri="{0D108BD9-81ED-4DB2-BD59-A6C34878D82A}">
                    <a16:rowId xmlns:a16="http://schemas.microsoft.com/office/drawing/2014/main" val="2329229405"/>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Seawater/saltwater</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948980"/>
                      </a:solidFill>
                      <a:prstDash val="solid"/>
                      <a:round/>
                      <a:headEnd type="none" w="med" len="med"/>
                      <a:tailEnd type="none" w="med" len="med"/>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0</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a:noFill/>
                    </a:lnB>
                    <a:solidFill>
                      <a:srgbClr val="F4F1EE"/>
                    </a:solidFill>
                  </a:tcPr>
                </a:tc>
                <a:extLst>
                  <a:ext uri="{0D108BD9-81ED-4DB2-BD59-A6C34878D82A}">
                    <a16:rowId xmlns:a16="http://schemas.microsoft.com/office/drawing/2014/main" val="541061523"/>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Groundwater (non-GUDI)</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0</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358127253"/>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Groundwater under the direct influence of surface water (GUDI)</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8</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386529318"/>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Surface water</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948980"/>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10</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948980"/>
                      </a:solidFill>
                      <a:prstDash val="solid"/>
                      <a:round/>
                      <a:headEnd type="none" w="med" len="med"/>
                      <a:tailEnd type="none" w="med" len="med"/>
                    </a:lnB>
                    <a:solidFill>
                      <a:srgbClr val="F4F1EE"/>
                    </a:solidFill>
                  </a:tcPr>
                </a:tc>
                <a:extLst>
                  <a:ext uri="{0D108BD9-81ED-4DB2-BD59-A6C34878D82A}">
                    <a16:rowId xmlns:a16="http://schemas.microsoft.com/office/drawing/2014/main" val="3093719300"/>
                  </a:ext>
                </a:extLst>
              </a:tr>
              <a:tr h="75478">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Average Raw Water Quality Variation </a:t>
                      </a:r>
                      <a:r>
                        <a:rPr lang="en-CA" sz="12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Applies to all sources (surface and groundwater). Key is the effect on treatment process changes that would be necessary to achieve optimized performance</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948980"/>
                      </a:solidFill>
                      <a:prstDash val="solid"/>
                      <a:round/>
                      <a:headEnd type="none" w="med" len="med"/>
                      <a:tailEnd type="none" w="med" len="med"/>
                    </a:lnT>
                    <a:lnB w="12700" cap="flat" cmpd="sng" algn="ctr">
                      <a:solidFill>
                        <a:srgbClr val="948980"/>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948980"/>
                      </a:solidFill>
                      <a:prstDash val="solid"/>
                      <a:round/>
                      <a:headEnd type="none" w="med" len="med"/>
                      <a:tailEnd type="none" w="med" len="med"/>
                    </a:lnT>
                  </a:tcPr>
                </a:tc>
                <a:extLst>
                  <a:ext uri="{0D108BD9-81ED-4DB2-BD59-A6C34878D82A}">
                    <a16:rowId xmlns:a16="http://schemas.microsoft.com/office/drawing/2014/main" val="71954239"/>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Little to no variation – no treatment provided except disinfection</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948980"/>
                      </a:solidFill>
                      <a:prstDash val="solid"/>
                      <a:round/>
                      <a:headEnd type="none" w="med" len="med"/>
                      <a:tailEnd type="none" w="med" len="med"/>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0</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a:noFill/>
                    </a:lnB>
                    <a:solidFill>
                      <a:srgbClr val="F4F1EE"/>
                    </a:solidFill>
                  </a:tcPr>
                </a:tc>
                <a:extLst>
                  <a:ext uri="{0D108BD9-81ED-4DB2-BD59-A6C34878D82A}">
                    <a16:rowId xmlns:a16="http://schemas.microsoft.com/office/drawing/2014/main" val="3447801410"/>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Minor variation – e.g. “High quality” surface source appropriate for slow sand filtration</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1</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4247100873"/>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Moderate variation in chemical feed, dosage changes made monthly</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471484730"/>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Variations significant enough to require pronounced and/or very frequent changes</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5</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447996443"/>
                  </a:ext>
                </a:extLst>
              </a:tr>
              <a:tr h="75478">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Severe variations - source subject to non-point discharges, agricultural / urban storm runoff, flooding</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7</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628022945"/>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Raw water quality subject to agricultural or municipal waste point source discharges</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8</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3496595263"/>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Raw water quality subject to industrial waste pollution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846E53"/>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10</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846E53"/>
                      </a:solidFill>
                      <a:prstDash val="solid"/>
                      <a:round/>
                      <a:headEnd type="none" w="med" len="med"/>
                      <a:tailEnd type="none" w="med" len="med"/>
                    </a:lnB>
                    <a:solidFill>
                      <a:srgbClr val="F4F1EE"/>
                    </a:solidFill>
                  </a:tcPr>
                </a:tc>
                <a:extLst>
                  <a:ext uri="{0D108BD9-81ED-4DB2-BD59-A6C34878D82A}">
                    <a16:rowId xmlns:a16="http://schemas.microsoft.com/office/drawing/2014/main" val="1352521032"/>
                  </a:ext>
                </a:extLst>
              </a:tr>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Raw water quality is subject to:</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w="12700" cap="flat" cmpd="sng" algn="ctr">
                      <a:solidFill>
                        <a:srgbClr val="846E53"/>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tcPr>
                </a:tc>
                <a:extLst>
                  <a:ext uri="{0D108BD9-81ED-4DB2-BD59-A6C34878D82A}">
                    <a16:rowId xmlns:a16="http://schemas.microsoft.com/office/drawing/2014/main" val="1521077040"/>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Taste and/or odour for which treatment process adjustments are routinely made</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a:noFill/>
                    </a:lnB>
                    <a:solidFill>
                      <a:srgbClr val="F4F1EE"/>
                    </a:solidFill>
                  </a:tcPr>
                </a:tc>
                <a:extLst>
                  <a:ext uri="{0D108BD9-81ED-4DB2-BD59-A6C34878D82A}">
                    <a16:rowId xmlns:a16="http://schemas.microsoft.com/office/drawing/2014/main" val="1411048173"/>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Colour &gt; 15 TCU (not due to precipitated metals )</a:t>
                      </a:r>
                      <a:r>
                        <a:rPr lang="en-CA" sz="1200" baseline="30000">
                          <a:solidFill>
                            <a:srgbClr val="948980"/>
                          </a:solidFill>
                          <a:effectLst/>
                          <a:latin typeface="Calibri" panose="020F0502020204030204" pitchFamily="34" charset="0"/>
                          <a:ea typeface="Calibri" panose="020F0502020204030204" pitchFamily="34" charset="0"/>
                          <a:cs typeface="Calibri" panose="020F0502020204030204" pitchFamily="34" charset="0"/>
                        </a:rPr>
                        <a:t>14</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3</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705807386"/>
                  </a:ext>
                </a:extLst>
              </a:tr>
              <a:tr h="75478">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Iron and/or manganese: Fe (2 points) or Mn (3 points) concentrations above aesthetic objective 3 points maximum allowed</a:t>
                      </a:r>
                      <a:r>
                        <a:rPr lang="en-CA" sz="1200" baseline="30000">
                          <a:solidFill>
                            <a:srgbClr val="948980"/>
                          </a:solidFill>
                          <a:effectLst/>
                          <a:latin typeface="Calibri" panose="020F0502020204030204" pitchFamily="34" charset="0"/>
                          <a:ea typeface="Calibri" panose="020F0502020204030204" pitchFamily="34" charset="0"/>
                          <a:cs typeface="Calibri" panose="020F0502020204030204" pitchFamily="34" charset="0"/>
                        </a:rPr>
                        <a:t>14</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2 - 3</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257642316"/>
                  </a:ext>
                </a:extLst>
              </a:tr>
              <a:tr h="64643">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Algal growths for which treatment process adjustments are routinely made</a:t>
                      </a:r>
                      <a:r>
                        <a:rPr lang="en-CA" sz="1200" baseline="30000">
                          <a:solidFill>
                            <a:srgbClr val="948980"/>
                          </a:solidFill>
                          <a:effectLst/>
                          <a:latin typeface="Calibri" panose="020F0502020204030204" pitchFamily="34" charset="0"/>
                          <a:ea typeface="Calibri" panose="020F0502020204030204" pitchFamily="34" charset="0"/>
                          <a:cs typeface="Calibri" panose="020F0502020204030204" pitchFamily="34" charset="0"/>
                        </a:rPr>
                        <a:t>14</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846E53"/>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3</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846E53"/>
                      </a:solidFill>
                      <a:prstDash val="solid"/>
                      <a:round/>
                      <a:headEnd type="none" w="med" len="med"/>
                      <a:tailEnd type="none" w="med" len="med"/>
                    </a:lnB>
                    <a:solidFill>
                      <a:srgbClr val="F4F1EE"/>
                    </a:solidFill>
                  </a:tcPr>
                </a:tc>
                <a:extLst>
                  <a:ext uri="{0D108BD9-81ED-4DB2-BD59-A6C34878D82A}">
                    <a16:rowId xmlns:a16="http://schemas.microsoft.com/office/drawing/2014/main" val="2630694266"/>
                  </a:ext>
                </a:extLst>
              </a:tr>
              <a:tr h="75478">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Pre-filtration (staged filtration, pressure sand w/o coagulation, etc.): add one point per stage to a maximum of 3 points</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a:noFill/>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1 - 3</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a:noFill/>
                    </a:lnB>
                    <a:solidFill>
                      <a:srgbClr val="F4F1EE"/>
                    </a:solidFill>
                  </a:tcPr>
                </a:tc>
                <a:extLst>
                  <a:ext uri="{0D108BD9-81ED-4DB2-BD59-A6C34878D82A}">
                    <a16:rowId xmlns:a16="http://schemas.microsoft.com/office/drawing/2014/main" val="1647525251"/>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Slow sand</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5</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solidFill>
                      <a:srgbClr val="F4F1EE"/>
                    </a:solidFill>
                  </a:tcPr>
                </a:tc>
                <a:extLst>
                  <a:ext uri="{0D108BD9-81ED-4DB2-BD59-A6C34878D82A}">
                    <a16:rowId xmlns:a16="http://schemas.microsoft.com/office/drawing/2014/main" val="274197646"/>
                  </a:ext>
                </a:extLst>
              </a:tr>
            </a:tbl>
          </a:graphicData>
        </a:graphic>
      </p:graphicFrame>
      <p:sp>
        <p:nvSpPr>
          <p:cNvPr id="9" name="Rectangle 4">
            <a:extLst>
              <a:ext uri="{FF2B5EF4-FFF2-40B4-BE49-F238E27FC236}">
                <a16:creationId xmlns:a16="http://schemas.microsoft.com/office/drawing/2014/main" id="{7D817A4B-0F07-2980-5042-F36FC44FC952}"/>
              </a:ext>
            </a:extLst>
          </p:cNvPr>
          <p:cNvSpPr>
            <a:spLocks noChangeArrowheads="1"/>
          </p:cNvSpPr>
          <p:nvPr/>
        </p:nvSpPr>
        <p:spPr bwMode="auto">
          <a:xfrm>
            <a:off x="-6506982" y="-4723457"/>
            <a:ext cx="720306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993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910ED44-8150-E6C7-3BDD-DC13E113E604}"/>
              </a:ext>
            </a:extLst>
          </p:cNvPr>
          <p:cNvGraphicFramePr>
            <a:graphicFrameLocks noGrp="1"/>
          </p:cNvGraphicFramePr>
          <p:nvPr>
            <p:extLst>
              <p:ext uri="{D42A27DB-BD31-4B8C-83A1-F6EECF244321}">
                <p14:modId xmlns:p14="http://schemas.microsoft.com/office/powerpoint/2010/main" val="2147771616"/>
              </p:ext>
            </p:extLst>
          </p:nvPr>
        </p:nvGraphicFramePr>
        <p:xfrm>
          <a:off x="947058" y="67464"/>
          <a:ext cx="9002485" cy="6723072"/>
        </p:xfrm>
        <a:graphic>
          <a:graphicData uri="http://schemas.openxmlformats.org/drawingml/2006/table">
            <a:tbl>
              <a:tblPr firstRow="1" firstCol="1" lastRow="1"/>
              <a:tblGrid>
                <a:gridCol w="7413170">
                  <a:extLst>
                    <a:ext uri="{9D8B030D-6E8A-4147-A177-3AD203B41FA5}">
                      <a16:colId xmlns:a16="http://schemas.microsoft.com/office/drawing/2014/main" val="3684638378"/>
                    </a:ext>
                  </a:extLst>
                </a:gridCol>
                <a:gridCol w="1589315">
                  <a:extLst>
                    <a:ext uri="{9D8B030D-6E8A-4147-A177-3AD203B41FA5}">
                      <a16:colId xmlns:a16="http://schemas.microsoft.com/office/drawing/2014/main" val="3356610946"/>
                    </a:ext>
                  </a:extLst>
                </a:gridCol>
              </a:tblGrid>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Chemical Treatment/Addition Process</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w="12700" cap="flat" cmpd="sng" algn="ctr">
                      <a:solidFill>
                        <a:srgbClr val="846E53"/>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tcPr>
                </a:tc>
                <a:extLst>
                  <a:ext uri="{0D108BD9-81ED-4DB2-BD59-A6C34878D82A}">
                    <a16:rowId xmlns:a16="http://schemas.microsoft.com/office/drawing/2014/main" val="1604999693"/>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Fluoridation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846E53"/>
                      </a:solidFill>
                      <a:prstDash val="solid"/>
                      <a:round/>
                      <a:headEnd type="none" w="med" len="med"/>
                      <a:tailEnd type="none" w="med" len="med"/>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4</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a:noFill/>
                    </a:lnB>
                    <a:solidFill>
                      <a:srgbClr val="F4F1EE"/>
                    </a:solidFill>
                  </a:tcPr>
                </a:tc>
                <a:extLst>
                  <a:ext uri="{0D108BD9-81ED-4DB2-BD59-A6C34878D82A}">
                    <a16:rowId xmlns:a16="http://schemas.microsoft.com/office/drawing/2014/main" val="1760692244"/>
                  </a:ext>
                </a:extLst>
              </a:tr>
              <a:tr h="357739">
                <a:tc>
                  <a:txBody>
                    <a:bodyPr/>
                    <a:lstStyle/>
                    <a:p>
                      <a:pPr marL="58420" indent="-58420" algn="l">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Disinfection/Oxidation (Note: Points are additive to a maximum of 15 points allowed for this category.)</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Check all that apply:</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Chlorination:</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a:t>
                      </a:r>
                      <a:r>
                        <a:rPr lang="en-CA" sz="1200" dirty="0" err="1">
                          <a:solidFill>
                            <a:srgbClr val="948980"/>
                          </a:solidFill>
                          <a:effectLst/>
                          <a:latin typeface="Calibri" panose="020F0502020204030204" pitchFamily="34" charset="0"/>
                          <a:ea typeface="Calibri" panose="020F0502020204030204" pitchFamily="34" charset="0"/>
                          <a:cs typeface="Calibri" panose="020F0502020204030204" pitchFamily="34" charset="0"/>
                        </a:rPr>
                        <a:t>Hypochlorites</a:t>
                      </a: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(5 points) </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If generated on site (add 1 point) </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Chlorine gas (8 points) </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a:t>
                      </a:r>
                      <a:r>
                        <a:rPr lang="en-CA" sz="1200" dirty="0" err="1">
                          <a:solidFill>
                            <a:srgbClr val="948980"/>
                          </a:solidFill>
                          <a:effectLst/>
                          <a:latin typeface="Calibri" panose="020F0502020204030204" pitchFamily="34" charset="0"/>
                          <a:ea typeface="Calibri" panose="020F0502020204030204" pitchFamily="34" charset="0"/>
                          <a:cs typeface="Calibri" panose="020F0502020204030204" pitchFamily="34" charset="0"/>
                        </a:rPr>
                        <a:t>Chloramination</a:t>
                      </a: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(10 points) </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Chlorine dioxide (10 points) </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Ozonation (10 points) </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UV Irradiation (2 points) </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Iodine, Peroxide, or similar (5 points) </a:t>
                      </a:r>
                      <a:b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b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Potassium permanganate (4 points)  (if used with greensand filtration do not give 4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0 - 15</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106876410"/>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pH adjustment for process control (e.g. pH adjustment aids coagulation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4</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118130696"/>
                  </a:ext>
                </a:extLst>
              </a:tr>
              <a:tr h="104861">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Stability or Corrosion Control (If the same chemical is used for both</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Corrosion Control and pH adjustment, count points only once)</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4</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solidFill>
                      <a:srgbClr val="F4F1EE"/>
                    </a:solidFill>
                  </a:tcPr>
                </a:tc>
                <a:extLst>
                  <a:ext uri="{0D108BD9-81ED-4DB2-BD59-A6C34878D82A}">
                    <a16:rowId xmlns:a16="http://schemas.microsoft.com/office/drawing/2014/main" val="713687472"/>
                  </a:ext>
                </a:extLst>
              </a:tr>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Coagulation / Flocculation and Filter Aid</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684428587"/>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Primary coagulant addition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6</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a:noFill/>
                    </a:lnB>
                    <a:solidFill>
                      <a:srgbClr val="F4F1EE"/>
                    </a:solidFill>
                  </a:tcPr>
                </a:tc>
                <a:extLst>
                  <a:ext uri="{0D108BD9-81ED-4DB2-BD59-A6C34878D82A}">
                    <a16:rowId xmlns:a16="http://schemas.microsoft.com/office/drawing/2014/main" val="1449911758"/>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Coagulant aid / Flocculant chemical addition (in addition to primary coagulant use)</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4228948783"/>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Flocculation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4039815753"/>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Filter aid addition (non-ionic/anionic polymers)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2</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solidFill>
                      <a:srgbClr val="F4F1EE"/>
                    </a:solidFill>
                  </a:tcPr>
                </a:tc>
                <a:extLst>
                  <a:ext uri="{0D108BD9-81ED-4DB2-BD59-A6C34878D82A}">
                    <a16:rowId xmlns:a16="http://schemas.microsoft.com/office/drawing/2014/main" val="3767006486"/>
                  </a:ext>
                </a:extLst>
              </a:tr>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Clarification/Sedimentation</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664402621"/>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Sedimentation (plain, tube, plate)</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4</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a:noFill/>
                    </a:lnB>
                    <a:solidFill>
                      <a:srgbClr val="F4F1EE"/>
                    </a:solidFill>
                  </a:tcPr>
                </a:tc>
                <a:extLst>
                  <a:ext uri="{0D108BD9-81ED-4DB2-BD59-A6C34878D82A}">
                    <a16:rowId xmlns:a16="http://schemas.microsoft.com/office/drawing/2014/main" val="3231149735"/>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Contact adsorption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6</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389529046"/>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Other Clarification processes (air flotation - DAF, ballasted clarification, </a:t>
                      </a:r>
                      <a:r>
                        <a:rPr lang="en-CA" sz="1200" dirty="0" err="1">
                          <a:solidFill>
                            <a:srgbClr val="948980"/>
                          </a:solidFill>
                          <a:effectLst/>
                          <a:latin typeface="Calibri" panose="020F0502020204030204" pitchFamily="34" charset="0"/>
                          <a:ea typeface="Calibri" panose="020F0502020204030204" pitchFamily="34" charset="0"/>
                          <a:cs typeface="Calibri" panose="020F0502020204030204" pitchFamily="34" charset="0"/>
                        </a:rPr>
                        <a:t>etc</a:t>
                      </a: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6</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493717461"/>
                  </a:ext>
                </a:extLst>
              </a:tr>
              <a:tr h="43646">
                <a:tc>
                  <a:txBody>
                    <a:bodyPr/>
                    <a:lstStyle/>
                    <a:p>
                      <a:pPr algn="l">
                        <a:lnSpc>
                          <a:spcPts val="1300"/>
                        </a:lnSpc>
                        <a:spcAft>
                          <a:spcPts val="1200"/>
                        </a:spcAft>
                      </a:pPr>
                      <a:r>
                        <a:rPr lang="en-CA" sz="1200" dirty="0" err="1">
                          <a:solidFill>
                            <a:srgbClr val="948980"/>
                          </a:solidFill>
                          <a:effectLst/>
                          <a:latin typeface="Calibri" panose="020F0502020204030204" pitchFamily="34" charset="0"/>
                          <a:ea typeface="Calibri" panose="020F0502020204030204" pitchFamily="34" charset="0"/>
                          <a:cs typeface="Calibri" panose="020F0502020204030204" pitchFamily="34" charset="0"/>
                        </a:rPr>
                        <a:t>Upflow</a:t>
                      </a: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clarification (“sludge blanket clarifier”)</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8</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solidFill>
                      <a:srgbClr val="F4F1EE"/>
                    </a:solidFill>
                  </a:tcPr>
                </a:tc>
                <a:extLst>
                  <a:ext uri="{0D108BD9-81ED-4DB2-BD59-A6C34878D82A}">
                    <a16:rowId xmlns:a16="http://schemas.microsoft.com/office/drawing/2014/main" val="4267533019"/>
                  </a:ext>
                </a:extLst>
              </a:tr>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Filtration</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288528743"/>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Granular media filtration (Surface water / GUDI) &lt; 122 lpm / sq m</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10</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a:noFill/>
                    </a:lnB>
                    <a:solidFill>
                      <a:srgbClr val="F4F1EE"/>
                    </a:solidFill>
                  </a:tcPr>
                </a:tc>
                <a:extLst>
                  <a:ext uri="{0D108BD9-81ED-4DB2-BD59-A6C34878D82A}">
                    <a16:rowId xmlns:a16="http://schemas.microsoft.com/office/drawing/2014/main" val="2158253308"/>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Granular media filtration (Surface water / GUDI) &gt; 122 lpm / sq m</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20</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243733984"/>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Groundwater filtration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6</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957263333"/>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Membrane filtration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10</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437321897"/>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Diatomaceous earth (pre-coat filtration)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10</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119241306"/>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Cartridge / bag filters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5</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258218828"/>
                  </a:ext>
                </a:extLst>
              </a:tr>
            </a:tbl>
          </a:graphicData>
        </a:graphic>
      </p:graphicFrame>
    </p:spTree>
    <p:extLst>
      <p:ext uri="{BB962C8B-B14F-4D97-AF65-F5344CB8AC3E}">
        <p14:creationId xmlns:p14="http://schemas.microsoft.com/office/powerpoint/2010/main" val="1078877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9491484-321D-2CF9-15E9-33E29E20BCA0}"/>
              </a:ext>
            </a:extLst>
          </p:cNvPr>
          <p:cNvGraphicFramePr>
            <a:graphicFrameLocks noGrp="1"/>
          </p:cNvGraphicFramePr>
          <p:nvPr>
            <p:extLst>
              <p:ext uri="{D42A27DB-BD31-4B8C-83A1-F6EECF244321}">
                <p14:modId xmlns:p14="http://schemas.microsoft.com/office/powerpoint/2010/main" val="2622754585"/>
              </p:ext>
            </p:extLst>
          </p:nvPr>
        </p:nvGraphicFramePr>
        <p:xfrm>
          <a:off x="391885" y="138339"/>
          <a:ext cx="10863944" cy="5277924"/>
        </p:xfrm>
        <a:graphic>
          <a:graphicData uri="http://schemas.openxmlformats.org/drawingml/2006/table">
            <a:tbl>
              <a:tblPr firstRow="1" firstCol="1" lastRow="1"/>
              <a:tblGrid>
                <a:gridCol w="9024258">
                  <a:extLst>
                    <a:ext uri="{9D8B030D-6E8A-4147-A177-3AD203B41FA5}">
                      <a16:colId xmlns:a16="http://schemas.microsoft.com/office/drawing/2014/main" val="1827159386"/>
                    </a:ext>
                  </a:extLst>
                </a:gridCol>
                <a:gridCol w="1839686">
                  <a:extLst>
                    <a:ext uri="{9D8B030D-6E8A-4147-A177-3AD203B41FA5}">
                      <a16:colId xmlns:a16="http://schemas.microsoft.com/office/drawing/2014/main" val="670234668"/>
                    </a:ext>
                  </a:extLst>
                </a:gridCol>
              </a:tblGrid>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Other Treatment Processes</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1300"/>
                        </a:lnSpc>
                        <a:spcAft>
                          <a:spcPts val="1200"/>
                        </a:spcAft>
                      </a:pP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5690482"/>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Aeration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3</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a:noFill/>
                    </a:lnB>
                    <a:solidFill>
                      <a:srgbClr val="F4F1EE"/>
                    </a:solidFill>
                  </a:tcPr>
                </a:tc>
                <a:extLst>
                  <a:ext uri="{0D108BD9-81ED-4DB2-BD59-A6C34878D82A}">
                    <a16:rowId xmlns:a16="http://schemas.microsoft.com/office/drawing/2014/main" val="4004106963"/>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Air stripping (including diffused air, packed tower aeration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5</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041198434"/>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Ion-exchange/softening</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5</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872155608"/>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Greensand filtration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10</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680495831"/>
                  </a:ext>
                </a:extLst>
              </a:tr>
              <a:tr h="75478">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Lime-soda ash softening (includes: chemical addition, mixing/flocculation/clarification/filtration - do not add points for these processes separately)</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20</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02959365"/>
                  </a:ext>
                </a:extLst>
              </a:tr>
              <a:tr h="75478">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Granular activated carbon filter (do not assign points when included as a bed layer in another filter)</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5</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2484002552"/>
                  </a:ext>
                </a:extLst>
              </a:tr>
              <a:tr h="43646">
                <a:tc>
                  <a:txBody>
                    <a:bodyPr/>
                    <a:lstStyle/>
                    <a:p>
                      <a:pPr algn="l">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Powdered activated carbon</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3706022361"/>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Reservoir management employing chemical addition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915912903"/>
                  </a:ext>
                </a:extLst>
              </a:tr>
              <a:tr h="16607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Blending sources with significantly different water quality</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To achieve health related compliance (4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For aesthetic reasons (2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2 - 4</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3238378762"/>
                  </a:ext>
                </a:extLst>
              </a:tr>
              <a:tr h="43646">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Electrodialysis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15</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a:noFill/>
                    </a:lnB>
                    <a:solidFill>
                      <a:srgbClr val="F4F1EE"/>
                    </a:solidFill>
                  </a:tcPr>
                </a:tc>
                <a:extLst>
                  <a:ext uri="{0D108BD9-81ED-4DB2-BD59-A6C34878D82A}">
                    <a16:rowId xmlns:a16="http://schemas.microsoft.com/office/drawing/2014/main" val="1316684887"/>
                  </a:ext>
                </a:extLst>
              </a:tr>
              <a:tr h="136693">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Other: The AFNWA, in consultation with the oversight entity, may assign 2 to 15 additional points for processes not listed elsewhere in this document.</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(Specify: ______________________________________________)</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2 - 15</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a:noFill/>
                    </a:lnT>
                    <a:lnB w="12700" cap="flat" cmpd="sng" algn="ctr">
                      <a:solidFill>
                        <a:srgbClr val="000000"/>
                      </a:solidFill>
                      <a:prstDash val="solid"/>
                      <a:round/>
                      <a:headEnd type="none" w="med" len="med"/>
                      <a:tailEnd type="none" w="med" len="med"/>
                    </a:lnB>
                    <a:solidFill>
                      <a:srgbClr val="F4F1EE"/>
                    </a:solidFill>
                  </a:tcPr>
                </a:tc>
                <a:extLst>
                  <a:ext uri="{0D108BD9-81ED-4DB2-BD59-A6C34878D82A}">
                    <a16:rowId xmlns:a16="http://schemas.microsoft.com/office/drawing/2014/main" val="2114969790"/>
                  </a:ext>
                </a:extLst>
              </a:tr>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Residual Disposal</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1300"/>
                        </a:lnSpc>
                        <a:spcAft>
                          <a:spcPts val="1200"/>
                        </a:spcAft>
                      </a:pP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048268559"/>
                  </a:ext>
                </a:extLst>
              </a:tr>
              <a:tr h="288505">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Discharge to surface, sewer, or equivalent (0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On-site disposal, land application (1 point)</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Discharge lagoon / drying bed, with no recovery / recycling - </a:t>
                      </a:r>
                      <a:r>
                        <a:rPr lang="en-CA" sz="1200" dirty="0" err="1">
                          <a:solidFill>
                            <a:srgbClr val="948980"/>
                          </a:solidFill>
                          <a:effectLst/>
                          <a:latin typeface="Calibri" panose="020F0502020204030204" pitchFamily="34" charset="0"/>
                          <a:ea typeface="Calibri" panose="020F0502020204030204" pitchFamily="34" charset="0"/>
                          <a:cs typeface="Calibri" panose="020F0502020204030204" pitchFamily="34" charset="0"/>
                        </a:rPr>
                        <a:t>e.g</a:t>
                      </a: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downstream outfall (1 point)</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Backwash recovery/recycling: discharge to basin or lagoon and then to source (2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Backwash recovery/recycling: discharge to basin or lagoon and then to plant intake (3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0 - 3</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w="12700" cap="flat" cmpd="sng" algn="ctr">
                      <a:solidFill>
                        <a:srgbClr val="000000"/>
                      </a:solidFill>
                      <a:prstDash val="solid"/>
                      <a:round/>
                      <a:headEnd type="none" w="med" len="med"/>
                      <a:tailEnd type="none" w="med" len="med"/>
                    </a:lnB>
                    <a:solidFill>
                      <a:srgbClr val="F4F1EE"/>
                    </a:solidFill>
                  </a:tcPr>
                </a:tc>
                <a:extLst>
                  <a:ext uri="{0D108BD9-81ED-4DB2-BD59-A6C34878D82A}">
                    <a16:rowId xmlns:a16="http://schemas.microsoft.com/office/drawing/2014/main" val="2908582743"/>
                  </a:ext>
                </a:extLst>
              </a:tr>
            </a:tbl>
          </a:graphicData>
        </a:graphic>
      </p:graphicFrame>
    </p:spTree>
    <p:extLst>
      <p:ext uri="{BB962C8B-B14F-4D97-AF65-F5344CB8AC3E}">
        <p14:creationId xmlns:p14="http://schemas.microsoft.com/office/powerpoint/2010/main" val="88513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4FEEEA-3484-01BB-F392-A210A1E7F284}"/>
              </a:ext>
            </a:extLst>
          </p:cNvPr>
          <p:cNvGraphicFramePr>
            <a:graphicFrameLocks noGrp="1"/>
          </p:cNvGraphicFramePr>
          <p:nvPr>
            <p:extLst>
              <p:ext uri="{D42A27DB-BD31-4B8C-83A1-F6EECF244321}">
                <p14:modId xmlns:p14="http://schemas.microsoft.com/office/powerpoint/2010/main" val="2258522597"/>
              </p:ext>
            </p:extLst>
          </p:nvPr>
        </p:nvGraphicFramePr>
        <p:xfrm>
          <a:off x="478970" y="522303"/>
          <a:ext cx="10842172" cy="2081488"/>
        </p:xfrm>
        <a:graphic>
          <a:graphicData uri="http://schemas.openxmlformats.org/drawingml/2006/table">
            <a:tbl>
              <a:tblPr firstRow="1" firstCol="1" lastRow="1"/>
              <a:tblGrid>
                <a:gridCol w="9024258">
                  <a:extLst>
                    <a:ext uri="{9D8B030D-6E8A-4147-A177-3AD203B41FA5}">
                      <a16:colId xmlns:a16="http://schemas.microsoft.com/office/drawing/2014/main" val="3214050750"/>
                    </a:ext>
                  </a:extLst>
                </a:gridCol>
                <a:gridCol w="1817914">
                  <a:extLst>
                    <a:ext uri="{9D8B030D-6E8A-4147-A177-3AD203B41FA5}">
                      <a16:colId xmlns:a16="http://schemas.microsoft.com/office/drawing/2014/main" val="1004173491"/>
                    </a:ext>
                  </a:extLst>
                </a:gridCol>
              </a:tblGrid>
              <a:tr h="43646">
                <a:tc gridSpan="2">
                  <a:txBody>
                    <a:bodyPr/>
                    <a:lstStyle/>
                    <a:p>
                      <a:pPr algn="l">
                        <a:lnSpc>
                          <a:spcPct val="100000"/>
                        </a:lnSpc>
                        <a:spcAft>
                          <a:spcPts val="1200"/>
                        </a:spcAft>
                      </a:pPr>
                      <a:r>
                        <a:rPr lang="en-CA" sz="18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Facility Characteristics</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1300"/>
                        </a:lnSpc>
                        <a:spcAft>
                          <a:spcPts val="1200"/>
                        </a:spcAft>
                      </a:pP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345743467"/>
                  </a:ext>
                </a:extLst>
              </a:tr>
              <a:tr h="384001">
                <a:tc>
                  <a:txBody>
                    <a:bodyPr/>
                    <a:lstStyle/>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Instrumentation - Use of SCADA or similar instrumentation systems to provide data, with:</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Monitoring / alarm only, no process operation - plant has no automated shutdown capability (0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Limited process operation - e.g. remote shutdown capability (1 point)</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Moderate process operation - alarms and shutdowns, plus partial remote operation of plant (2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p>
                      <a:pPr algn="l">
                        <a:lnSpc>
                          <a:spcPts val="1300"/>
                        </a:lnSpc>
                        <a:spcAft>
                          <a:spcPts val="1200"/>
                        </a:spcAft>
                      </a:pPr>
                      <a:r>
                        <a:rPr lang="en-CA" sz="1200"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 Extensive or total process operation - alarms and shutdowns, full remote operation of plant possible (4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1200"/>
                        </a:spcAft>
                      </a:pPr>
                      <a:r>
                        <a:rPr lang="en-CA" sz="1200">
                          <a:solidFill>
                            <a:srgbClr val="948980"/>
                          </a:solidFill>
                          <a:effectLst/>
                          <a:latin typeface="Calibri" panose="020F0502020204030204" pitchFamily="34" charset="0"/>
                          <a:ea typeface="Calibri" panose="020F0502020204030204" pitchFamily="34" charset="0"/>
                          <a:cs typeface="Calibri" panose="020F0502020204030204" pitchFamily="34" charset="0"/>
                        </a:rPr>
                        <a:t>0 - 4</a:t>
                      </a:r>
                      <a:endParaRPr lang="en-CA" sz="120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B w="12700" cap="flat" cmpd="sng" algn="ctr">
                      <a:solidFill>
                        <a:srgbClr val="000000"/>
                      </a:solidFill>
                      <a:prstDash val="solid"/>
                      <a:round/>
                      <a:headEnd type="none" w="med" len="med"/>
                      <a:tailEnd type="none" w="med" len="med"/>
                    </a:lnB>
                    <a:solidFill>
                      <a:srgbClr val="F4F1EE"/>
                    </a:solidFill>
                  </a:tcPr>
                </a:tc>
                <a:extLst>
                  <a:ext uri="{0D108BD9-81ED-4DB2-BD59-A6C34878D82A}">
                    <a16:rowId xmlns:a16="http://schemas.microsoft.com/office/drawing/2014/main" val="1819356671"/>
                  </a:ext>
                </a:extLst>
              </a:tr>
              <a:tr h="75478">
                <a:tc>
                  <a:txBody>
                    <a:bodyPr/>
                    <a:lstStyle/>
                    <a:p>
                      <a:pPr algn="l">
                        <a:lnSpc>
                          <a:spcPts val="1300"/>
                        </a:lnSpc>
                        <a:spcAft>
                          <a:spcPts val="1200"/>
                        </a:spcAft>
                      </a:pPr>
                      <a:r>
                        <a:rPr lang="en-CA" sz="1200" b="1"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Total number of assigned points</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1200"/>
                        </a:spcAft>
                      </a:pPr>
                      <a:r>
                        <a:rPr lang="en-CA" sz="1200" b="1" dirty="0">
                          <a:solidFill>
                            <a:srgbClr val="948980"/>
                          </a:solidFill>
                          <a:effectLst/>
                          <a:latin typeface="Calibri" panose="020F0502020204030204" pitchFamily="34" charset="0"/>
                          <a:ea typeface="Calibri" panose="020F0502020204030204" pitchFamily="34" charset="0"/>
                          <a:cs typeface="Calibri" panose="020F0502020204030204" pitchFamily="34" charset="0"/>
                        </a:rPr>
                        <a:t>Use Table 10.1 to determine classification</a:t>
                      </a:r>
                      <a:endParaRPr lang="en-CA" sz="12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978" marR="6978" marT="6978" marB="6978"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F1EE"/>
                    </a:solidFill>
                  </a:tcPr>
                </a:tc>
                <a:extLst>
                  <a:ext uri="{0D108BD9-81ED-4DB2-BD59-A6C34878D82A}">
                    <a16:rowId xmlns:a16="http://schemas.microsoft.com/office/drawing/2014/main" val="3110794565"/>
                  </a:ext>
                </a:extLst>
              </a:tr>
            </a:tbl>
          </a:graphicData>
        </a:graphic>
      </p:graphicFrame>
      <p:graphicFrame>
        <p:nvGraphicFramePr>
          <p:cNvPr id="3" name="Table 2">
            <a:extLst>
              <a:ext uri="{FF2B5EF4-FFF2-40B4-BE49-F238E27FC236}">
                <a16:creationId xmlns:a16="http://schemas.microsoft.com/office/drawing/2014/main" id="{8AD6C9AD-5AF9-FA26-6472-2A24A049D7CC}"/>
              </a:ext>
            </a:extLst>
          </p:cNvPr>
          <p:cNvGraphicFramePr>
            <a:graphicFrameLocks noGrp="1"/>
          </p:cNvGraphicFramePr>
          <p:nvPr>
            <p:extLst>
              <p:ext uri="{D42A27DB-BD31-4B8C-83A1-F6EECF244321}">
                <p14:modId xmlns:p14="http://schemas.microsoft.com/office/powerpoint/2010/main" val="1369907173"/>
              </p:ext>
            </p:extLst>
          </p:nvPr>
        </p:nvGraphicFramePr>
        <p:xfrm>
          <a:off x="478970" y="3141776"/>
          <a:ext cx="3642582" cy="1784350"/>
        </p:xfrm>
        <a:graphic>
          <a:graphicData uri="http://schemas.openxmlformats.org/drawingml/2006/table">
            <a:tbl>
              <a:tblPr firstRow="1" firstCol="1" bandRow="1"/>
              <a:tblGrid>
                <a:gridCol w="1889982">
                  <a:extLst>
                    <a:ext uri="{9D8B030D-6E8A-4147-A177-3AD203B41FA5}">
                      <a16:colId xmlns:a16="http://schemas.microsoft.com/office/drawing/2014/main" val="4019611921"/>
                    </a:ext>
                  </a:extLst>
                </a:gridCol>
                <a:gridCol w="1752600">
                  <a:extLst>
                    <a:ext uri="{9D8B030D-6E8A-4147-A177-3AD203B41FA5}">
                      <a16:colId xmlns:a16="http://schemas.microsoft.com/office/drawing/2014/main" val="1176289523"/>
                    </a:ext>
                  </a:extLst>
                </a:gridCol>
              </a:tblGrid>
              <a:tr h="0">
                <a:tc>
                  <a:txBody>
                    <a:bodyPr/>
                    <a:lstStyle/>
                    <a:p>
                      <a:pPr algn="ctr">
                        <a:spcAft>
                          <a:spcPts val="1200"/>
                        </a:spcAft>
                      </a:pPr>
                      <a:r>
                        <a:rPr lang="en-US" sz="1600" b="1"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Points Received</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solidFill>
                      <a:srgbClr val="9BB4FF"/>
                    </a:solidFill>
                  </a:tcPr>
                </a:tc>
                <a:tc>
                  <a:txBody>
                    <a:bodyPr/>
                    <a:lstStyle/>
                    <a:p>
                      <a:pPr algn="ctr">
                        <a:spcAft>
                          <a:spcPts val="1200"/>
                        </a:spcAft>
                      </a:pPr>
                      <a:r>
                        <a:rPr lang="en-US" sz="1600" b="1">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of Facility</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solidFill>
                      <a:srgbClr val="9BB4FF"/>
                    </a:solidFill>
                  </a:tcPr>
                </a:tc>
                <a:extLst>
                  <a:ext uri="{0D108BD9-81ED-4DB2-BD59-A6C34878D82A}">
                    <a16:rowId xmlns:a16="http://schemas.microsoft.com/office/drawing/2014/main" val="1851434256"/>
                  </a:ext>
                </a:extLst>
              </a:tr>
              <a:tr h="0">
                <a:tc>
                  <a:txBody>
                    <a:bodyPr/>
                    <a:lstStyle/>
                    <a:p>
                      <a:pPr algn="just">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30 points or less</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tcPr>
                </a:tc>
                <a:extLst>
                  <a:ext uri="{0D108BD9-81ED-4DB2-BD59-A6C34878D82A}">
                    <a16:rowId xmlns:a16="http://schemas.microsoft.com/office/drawing/2014/main" val="3390181743"/>
                  </a:ext>
                </a:extLst>
              </a:tr>
              <a:tr h="0">
                <a:tc>
                  <a:txBody>
                    <a:bodyPr/>
                    <a:lstStyle/>
                    <a:p>
                      <a:pPr algn="just">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31-55 points </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II</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tcPr>
                </a:tc>
                <a:extLst>
                  <a:ext uri="{0D108BD9-81ED-4DB2-BD59-A6C34878D82A}">
                    <a16:rowId xmlns:a16="http://schemas.microsoft.com/office/drawing/2014/main" val="1869959788"/>
                  </a:ext>
                </a:extLst>
              </a:tr>
              <a:tr h="0">
                <a:tc>
                  <a:txBody>
                    <a:bodyPr/>
                    <a:lstStyle/>
                    <a:p>
                      <a:pPr algn="just">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56-75 points </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III</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tcPr>
                </a:tc>
                <a:extLst>
                  <a:ext uri="{0D108BD9-81ED-4DB2-BD59-A6C34878D82A}">
                    <a16:rowId xmlns:a16="http://schemas.microsoft.com/office/drawing/2014/main" val="1084845892"/>
                  </a:ext>
                </a:extLst>
              </a:tr>
              <a:tr h="0">
                <a:tc>
                  <a:txBody>
                    <a:bodyPr/>
                    <a:lstStyle/>
                    <a:p>
                      <a:pPr algn="just">
                        <a:spcAft>
                          <a:spcPts val="1200"/>
                        </a:spcAft>
                      </a:pPr>
                      <a:r>
                        <a:rPr lang="en-US" sz="160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76 points or more </a:t>
                      </a:r>
                      <a:endParaRPr lang="en-CA" sz="160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lnL>
                      <a:noFill/>
                    </a:lnL>
                    <a:lnR>
                      <a:noFill/>
                    </a:lnR>
                    <a:lnT>
                      <a:noFill/>
                    </a:lnT>
                    <a:lnB>
                      <a:noFill/>
                    </a:lnB>
                  </a:tcPr>
                </a:tc>
                <a:tc>
                  <a:txBody>
                    <a:bodyPr/>
                    <a:lstStyle/>
                    <a:p>
                      <a:pPr algn="ctr">
                        <a:spcAft>
                          <a:spcPts val="1200"/>
                        </a:spcAft>
                      </a:pPr>
                      <a:r>
                        <a:rPr lang="en-US" sz="16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Class IV</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76200" marR="76200" marT="36830" marB="76200" anchor="ctr">
                    <a:lnL>
                      <a:noFill/>
                    </a:lnL>
                    <a:lnR>
                      <a:noFill/>
                    </a:lnR>
                    <a:lnT>
                      <a:noFill/>
                    </a:lnT>
                    <a:lnB>
                      <a:noFill/>
                    </a:lnB>
                  </a:tcPr>
                </a:tc>
                <a:extLst>
                  <a:ext uri="{0D108BD9-81ED-4DB2-BD59-A6C34878D82A}">
                    <a16:rowId xmlns:a16="http://schemas.microsoft.com/office/drawing/2014/main" val="2886543954"/>
                  </a:ext>
                </a:extLst>
              </a:tr>
            </a:tbl>
          </a:graphicData>
        </a:graphic>
      </p:graphicFrame>
    </p:spTree>
    <p:extLst>
      <p:ext uri="{BB962C8B-B14F-4D97-AF65-F5344CB8AC3E}">
        <p14:creationId xmlns:p14="http://schemas.microsoft.com/office/powerpoint/2010/main" val="318807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F8FF-20D5-B613-C401-C7FF6D40C377}"/>
              </a:ext>
            </a:extLst>
          </p:cNvPr>
          <p:cNvSpPr>
            <a:spLocks noGrp="1"/>
          </p:cNvSpPr>
          <p:nvPr>
            <p:ph type="title"/>
          </p:nvPr>
        </p:nvSpPr>
        <p:spPr>
          <a:xfrm>
            <a:off x="612913" y="158680"/>
            <a:ext cx="10515600" cy="1325563"/>
          </a:xfrm>
        </p:spPr>
        <p:txBody>
          <a:bodyPr/>
          <a:lstStyle/>
          <a:p>
            <a:r>
              <a:rPr kumimoji="0" lang="en-CA" sz="3200" b="1" i="0" u="none" strike="noStrike" kern="1200" cap="none" spc="0" normalizeH="0" baseline="0" noProof="0" dirty="0">
                <a:ln>
                  <a:noFill/>
                </a:ln>
                <a:solidFill>
                  <a:srgbClr val="00D0FF"/>
                </a:solidFill>
                <a:effectLst/>
                <a:uLnTx/>
                <a:uFillTx/>
                <a:latin typeface="Arial Black" panose="020B0604020202020204" pitchFamily="34" charset="0"/>
                <a:ea typeface="+mj-ea"/>
              </a:rPr>
              <a:t>Water Treatment Facility Classifications</a:t>
            </a:r>
            <a:endParaRPr lang="en-CA" dirty="0"/>
          </a:p>
        </p:txBody>
      </p:sp>
      <p:sp>
        <p:nvSpPr>
          <p:cNvPr id="4" name="Slide Number Placeholder 3">
            <a:extLst>
              <a:ext uri="{FF2B5EF4-FFF2-40B4-BE49-F238E27FC236}">
                <a16:creationId xmlns:a16="http://schemas.microsoft.com/office/drawing/2014/main" id="{00A780F9-7DCE-FAD8-DEC4-7D2C91B2A302}"/>
              </a:ext>
            </a:extLst>
          </p:cNvPr>
          <p:cNvSpPr>
            <a:spLocks noGrp="1"/>
          </p:cNvSpPr>
          <p:nvPr>
            <p:ph type="sldNum" sz="quarter" idx="12"/>
          </p:nvPr>
        </p:nvSpPr>
        <p:spPr/>
        <p:txBody>
          <a:bodyPr/>
          <a:lstStyle/>
          <a:p>
            <a:fld id="{C8A5B71B-563B-CB48-AD31-D4E4B0B64B93}" type="slidenum">
              <a:rPr lang="en-CA" smtClean="0"/>
              <a:t>19</a:t>
            </a:fld>
            <a:endParaRPr lang="en-CA"/>
          </a:p>
        </p:txBody>
      </p:sp>
      <p:graphicFrame>
        <p:nvGraphicFramePr>
          <p:cNvPr id="10" name="Content Placeholder 9">
            <a:extLst>
              <a:ext uri="{FF2B5EF4-FFF2-40B4-BE49-F238E27FC236}">
                <a16:creationId xmlns:a16="http://schemas.microsoft.com/office/drawing/2014/main" id="{38508F72-BE37-9270-3832-9E81D3BA41B1}"/>
              </a:ext>
            </a:extLst>
          </p:cNvPr>
          <p:cNvGraphicFramePr>
            <a:graphicFrameLocks noGrp="1"/>
          </p:cNvGraphicFramePr>
          <p:nvPr>
            <p:ph idx="1"/>
            <p:extLst>
              <p:ext uri="{D42A27DB-BD31-4B8C-83A1-F6EECF244321}">
                <p14:modId xmlns:p14="http://schemas.microsoft.com/office/powerpoint/2010/main" val="2771721496"/>
              </p:ext>
            </p:extLst>
          </p:nvPr>
        </p:nvGraphicFramePr>
        <p:xfrm>
          <a:off x="481823" y="1462088"/>
          <a:ext cx="5269369" cy="4712203"/>
        </p:xfrm>
        <a:graphic>
          <a:graphicData uri="http://schemas.openxmlformats.org/drawingml/2006/table">
            <a:tbl>
              <a:tblPr>
                <a:tableStyleId>{74C1A8A3-306A-4EB7-A6B1-4F7E0EB9C5D6}</a:tableStyleId>
              </a:tblPr>
              <a:tblGrid>
                <a:gridCol w="3096013">
                  <a:extLst>
                    <a:ext uri="{9D8B030D-6E8A-4147-A177-3AD203B41FA5}">
                      <a16:colId xmlns:a16="http://schemas.microsoft.com/office/drawing/2014/main" val="3788171501"/>
                    </a:ext>
                  </a:extLst>
                </a:gridCol>
                <a:gridCol w="2173356">
                  <a:extLst>
                    <a:ext uri="{9D8B030D-6E8A-4147-A177-3AD203B41FA5}">
                      <a16:colId xmlns:a16="http://schemas.microsoft.com/office/drawing/2014/main" val="362557567"/>
                    </a:ext>
                  </a:extLst>
                </a:gridCol>
              </a:tblGrid>
              <a:tr h="597403">
                <a:tc gridSpan="2">
                  <a:txBody>
                    <a:bodyPr/>
                    <a:lstStyle/>
                    <a:p>
                      <a:pPr algn="ctr" fontAlgn="b"/>
                      <a:r>
                        <a:rPr lang="en-CA" sz="1800" b="1" u="none" strike="noStrike" dirty="0">
                          <a:effectLst/>
                          <a:latin typeface="+mn-lt"/>
                        </a:rPr>
                        <a:t>Water Treatment Facility Classifications</a:t>
                      </a:r>
                      <a:endParaRPr lang="en-CA" sz="1800" b="1" u="none" strike="noStrike" dirty="0">
                        <a:effectLst/>
                        <a:latin typeface="+mn-lt"/>
                        <a:cs typeface="Arial" panose="020B0604020202020204" pitchFamily="34" charset="0"/>
                      </a:endParaRPr>
                    </a:p>
                  </a:txBody>
                  <a:tcPr marL="0" marR="0" marT="0" marB="0" anchor="ctr">
                    <a:lnT w="38100" cap="flat" cmpd="sng" algn="ctr">
                      <a:solidFill>
                        <a:schemeClr val="accent2">
                          <a:lumMod val="75000"/>
                        </a:schemeClr>
                      </a:solidFill>
                      <a:prstDash val="solid"/>
                      <a:round/>
                      <a:headEnd type="none" w="med" len="med"/>
                      <a:tailEnd type="none" w="med" len="med"/>
                    </a:lnT>
                    <a:lnB>
                      <a:noFill/>
                    </a:lnB>
                    <a:solidFill>
                      <a:schemeClr val="accent2">
                        <a:lumMod val="20000"/>
                        <a:lumOff val="80000"/>
                      </a:schemeClr>
                    </a:solidFill>
                  </a:tcPr>
                </a:tc>
                <a:tc hMerge="1">
                  <a:txBody>
                    <a:bodyPr/>
                    <a:lstStyle/>
                    <a:p>
                      <a:endParaRPr lang="en-CA"/>
                    </a:p>
                  </a:txBody>
                  <a:tcPr/>
                </a:tc>
                <a:extLst>
                  <a:ext uri="{0D108BD9-81ED-4DB2-BD59-A6C34878D82A}">
                    <a16:rowId xmlns:a16="http://schemas.microsoft.com/office/drawing/2014/main" val="2508010954"/>
                  </a:ext>
                </a:extLst>
              </a:tr>
              <a:tr h="243281">
                <a:tc>
                  <a:txBody>
                    <a:bodyPr/>
                    <a:lstStyle/>
                    <a:p>
                      <a:pPr algn="ctr" fontAlgn="b"/>
                      <a:r>
                        <a:rPr lang="en-CA" sz="1800" b="0" u="none" strike="noStrike" dirty="0">
                          <a:effectLst/>
                          <a:latin typeface="+mn-lt"/>
                        </a:rPr>
                        <a:t>Facility Name</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a:noFill/>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Facility Classification</a:t>
                      </a:r>
                      <a:endParaRPr lang="en-CA" sz="1800" b="1"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a:noFill/>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944783"/>
                  </a:ext>
                </a:extLst>
              </a:tr>
              <a:tr h="243281">
                <a:tc>
                  <a:txBody>
                    <a:bodyPr/>
                    <a:lstStyle/>
                    <a:p>
                      <a:pPr algn="ctr" fontAlgn="b"/>
                      <a:r>
                        <a:rPr lang="en-CA" sz="1800" b="0" u="none" strike="noStrike" dirty="0" err="1">
                          <a:solidFill>
                            <a:srgbClr val="000000"/>
                          </a:solidFill>
                          <a:effectLst/>
                          <a:latin typeface="+mn-lt"/>
                        </a:rPr>
                        <a:t>Abegweit</a:t>
                      </a:r>
                      <a:r>
                        <a:rPr lang="en-CA" sz="1800" b="0" u="none" strike="noStrike" dirty="0">
                          <a:solidFill>
                            <a:srgbClr val="000000"/>
                          </a:solidFill>
                          <a:effectLst/>
                          <a:latin typeface="+mn-lt"/>
                        </a:rPr>
                        <a:t> (</a:t>
                      </a:r>
                      <a:r>
                        <a:rPr lang="en-CA" sz="1800" b="0" u="none" strike="noStrike" dirty="0" err="1">
                          <a:solidFill>
                            <a:srgbClr val="000000"/>
                          </a:solidFill>
                          <a:effectLst/>
                          <a:latin typeface="+mn-lt"/>
                        </a:rPr>
                        <a:t>Scotchfort</a:t>
                      </a:r>
                      <a:r>
                        <a:rPr lang="en-CA" sz="1800" b="0" u="none" strike="noStrike" dirty="0">
                          <a:solidFill>
                            <a:srgbClr val="000000"/>
                          </a:solidFill>
                          <a:effectLst/>
                          <a:latin typeface="+mn-lt"/>
                        </a:rPr>
                        <a:t>, Morell, and Rock Point)</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solidFill>
                            <a:srgbClr val="000000"/>
                          </a:solidFill>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ctr">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4510318"/>
                  </a:ext>
                </a:extLst>
              </a:tr>
              <a:tr h="243281">
                <a:tc>
                  <a:txBody>
                    <a:bodyPr/>
                    <a:lstStyle/>
                    <a:p>
                      <a:pPr algn="ctr" fontAlgn="b"/>
                      <a:r>
                        <a:rPr lang="en-CA" sz="1800" b="0" u="none" strike="noStrike" dirty="0" err="1">
                          <a:effectLst/>
                          <a:latin typeface="+mn-lt"/>
                        </a:rPr>
                        <a:t>Elsipogtog</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994768"/>
                  </a:ext>
                </a:extLst>
              </a:tr>
              <a:tr h="243281">
                <a:tc>
                  <a:txBody>
                    <a:bodyPr/>
                    <a:lstStyle/>
                    <a:p>
                      <a:pPr algn="ctr" fontAlgn="b"/>
                      <a:r>
                        <a:rPr lang="en-US" sz="1800" b="0" u="none" strike="noStrike" dirty="0" err="1">
                          <a:solidFill>
                            <a:srgbClr val="000000"/>
                          </a:solidFill>
                          <a:effectLst/>
                          <a:latin typeface="+mn-lt"/>
                        </a:rPr>
                        <a:t>Esgenoopetitj</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solidFill>
                            <a:srgbClr val="000000"/>
                          </a:solidFill>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3725979"/>
                  </a:ext>
                </a:extLst>
              </a:tr>
              <a:tr h="243281">
                <a:tc>
                  <a:txBody>
                    <a:bodyPr/>
                    <a:lstStyle/>
                    <a:p>
                      <a:pPr algn="ctr" fontAlgn="b"/>
                      <a:r>
                        <a:rPr lang="en-CA" sz="1800" b="0" u="none" strike="noStrike" dirty="0" err="1">
                          <a:effectLst/>
                          <a:latin typeface="+mn-lt"/>
                        </a:rPr>
                        <a:t>Eskasoni</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3978004"/>
                  </a:ext>
                </a:extLst>
              </a:tr>
              <a:tr h="243281">
                <a:tc>
                  <a:txBody>
                    <a:bodyPr/>
                    <a:lstStyle/>
                    <a:p>
                      <a:pPr algn="ctr" fontAlgn="b"/>
                      <a:r>
                        <a:rPr lang="en-US" sz="1800" b="0" u="none" strike="noStrike" dirty="0" err="1">
                          <a:solidFill>
                            <a:srgbClr val="000000"/>
                          </a:solidFill>
                          <a:effectLst/>
                          <a:latin typeface="+mn-lt"/>
                        </a:rPr>
                        <a:t>Kingsclear</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solidFill>
                            <a:srgbClr val="000000"/>
                          </a:solidFill>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7888501"/>
                  </a:ext>
                </a:extLst>
              </a:tr>
              <a:tr h="243281">
                <a:tc>
                  <a:txBody>
                    <a:bodyPr/>
                    <a:lstStyle/>
                    <a:p>
                      <a:pPr algn="ctr" fontAlgn="b"/>
                      <a:r>
                        <a:rPr lang="en-CA" sz="1800" b="0" u="none" strike="noStrike" dirty="0">
                          <a:effectLst/>
                          <a:latin typeface="+mn-lt"/>
                        </a:rPr>
                        <a:t>Lennox Island</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3255678"/>
                  </a:ext>
                </a:extLst>
              </a:tr>
              <a:tr h="243281">
                <a:tc>
                  <a:txBody>
                    <a:bodyPr/>
                    <a:lstStyle/>
                    <a:p>
                      <a:pPr algn="ctr" fontAlgn="b"/>
                      <a:r>
                        <a:rPr lang="en-CA" sz="1800" b="0" u="none" strike="noStrike" dirty="0" err="1">
                          <a:effectLst/>
                          <a:latin typeface="+mn-lt"/>
                        </a:rPr>
                        <a:t>Paqtnkek</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1953963"/>
                  </a:ext>
                </a:extLst>
              </a:tr>
              <a:tr h="243281">
                <a:tc>
                  <a:txBody>
                    <a:bodyPr/>
                    <a:lstStyle/>
                    <a:p>
                      <a:pPr algn="ctr" fontAlgn="b"/>
                      <a:r>
                        <a:rPr lang="en-CA" sz="1800" b="0" u="none" strike="noStrike" dirty="0">
                          <a:effectLst/>
                          <a:latin typeface="+mn-lt"/>
                        </a:rPr>
                        <a:t>Pictou Landing</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8851212"/>
                  </a:ext>
                </a:extLst>
              </a:tr>
              <a:tr h="243281">
                <a:tc>
                  <a:txBody>
                    <a:bodyPr/>
                    <a:lstStyle/>
                    <a:p>
                      <a:pPr algn="ctr" fontAlgn="b"/>
                      <a:r>
                        <a:rPr lang="en-CA" sz="1800" b="0" u="none" strike="noStrike" dirty="0">
                          <a:effectLst/>
                          <a:latin typeface="+mn-lt"/>
                        </a:rPr>
                        <a:t>Potlotek</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IV</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0219684"/>
                  </a:ext>
                </a:extLst>
              </a:tr>
              <a:tr h="243281">
                <a:tc>
                  <a:txBody>
                    <a:bodyPr/>
                    <a:lstStyle/>
                    <a:p>
                      <a:pPr algn="ctr" fontAlgn="b"/>
                      <a:r>
                        <a:rPr lang="en-CA" sz="1800" b="0" u="none" strike="noStrike" dirty="0" err="1">
                          <a:effectLst/>
                          <a:latin typeface="+mn-lt"/>
                        </a:rPr>
                        <a:t>Sipekne'katik</a:t>
                      </a:r>
                      <a:r>
                        <a:rPr lang="en-CA" sz="1800" b="0" u="none" strike="noStrike" dirty="0">
                          <a:effectLst/>
                          <a:latin typeface="+mn-lt"/>
                        </a:rPr>
                        <a:t>-Indian Brook</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857210"/>
                  </a:ext>
                </a:extLst>
              </a:tr>
              <a:tr h="243281">
                <a:tc>
                  <a:txBody>
                    <a:bodyPr/>
                    <a:lstStyle/>
                    <a:p>
                      <a:pPr algn="ctr" fontAlgn="b"/>
                      <a:r>
                        <a:rPr lang="en-US" sz="1800" b="0" u="none" strike="noStrike" dirty="0" err="1">
                          <a:solidFill>
                            <a:srgbClr val="000000"/>
                          </a:solidFill>
                          <a:effectLst/>
                          <a:latin typeface="+mn-lt"/>
                        </a:rPr>
                        <a:t>Sipekne’katik</a:t>
                      </a:r>
                      <a:r>
                        <a:rPr lang="en-US" sz="1800" b="0" u="none" strike="noStrike" dirty="0">
                          <a:solidFill>
                            <a:srgbClr val="000000"/>
                          </a:solidFill>
                          <a:effectLst/>
                          <a:latin typeface="+mn-lt"/>
                        </a:rPr>
                        <a:t> – New Ross</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solidFill>
                            <a:srgbClr val="000000"/>
                          </a:solidFill>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725811"/>
                  </a:ext>
                </a:extLst>
              </a:tr>
              <a:tr h="243281">
                <a:tc>
                  <a:txBody>
                    <a:bodyPr/>
                    <a:lstStyle/>
                    <a:p>
                      <a:pPr algn="ctr" fontAlgn="b"/>
                      <a:r>
                        <a:rPr lang="en-CA" sz="1800" b="0" u="none" strike="noStrike" dirty="0" err="1">
                          <a:effectLst/>
                          <a:latin typeface="+mn-lt"/>
                        </a:rPr>
                        <a:t>Tobique</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12700" cap="flat" cmpd="sng" algn="ctr">
                      <a:solidFill>
                        <a:schemeClr val="accent2">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9491494"/>
                  </a:ext>
                </a:extLst>
              </a:tr>
              <a:tr h="243281">
                <a:tc>
                  <a:txBody>
                    <a:bodyPr/>
                    <a:lstStyle/>
                    <a:p>
                      <a:pPr algn="ctr" fontAlgn="b"/>
                      <a:r>
                        <a:rPr lang="en-CA" sz="1800" b="0" u="none" strike="noStrike" dirty="0" err="1">
                          <a:effectLst/>
                          <a:latin typeface="+mn-lt"/>
                        </a:rPr>
                        <a:t>Wagmatcook</a:t>
                      </a:r>
                      <a:endParaRPr lang="en-CA" sz="1800" b="0" i="0" u="none" strike="noStrike" dirty="0">
                        <a:solidFill>
                          <a:srgbClr val="000000"/>
                        </a:solidFill>
                        <a:effectLst/>
                        <a:latin typeface="+mn-lt"/>
                        <a:cs typeface="Arial" panose="020B0604020202020204" pitchFamily="34" charset="0"/>
                      </a:endParaRPr>
                    </a:p>
                  </a:txBody>
                  <a:tcPr marL="0" marR="0" marT="0" marB="0" anchor="b">
                    <a:lnL w="12700" cap="flat" cmpd="sng" algn="ctr">
                      <a:noFill/>
                      <a:prstDash val="dot"/>
                      <a:round/>
                      <a:headEnd type="none" w="med" len="med"/>
                      <a:tailEnd type="none" w="med" len="med"/>
                    </a:lnL>
                    <a:lnR w="12700" cap="flat" cmpd="sng" algn="ctr">
                      <a:solidFill>
                        <a:schemeClr val="accent2">
                          <a:lumMod val="75000"/>
                        </a:schemeClr>
                      </a:solid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800" b="1" u="none" strike="noStrike" dirty="0">
                          <a:effectLst/>
                          <a:latin typeface="+mn-lt"/>
                        </a:rPr>
                        <a:t>Class I</a:t>
                      </a:r>
                      <a:endParaRPr lang="en-CA" sz="1800" b="1" i="0" u="none" strike="noStrike" dirty="0">
                        <a:solidFill>
                          <a:srgbClr val="000000"/>
                        </a:solidFill>
                        <a:effectLst/>
                        <a:latin typeface="+mn-lt"/>
                        <a:cs typeface="Arial" panose="020B0604020202020204" pitchFamily="34" charset="0"/>
                      </a:endParaRPr>
                    </a:p>
                  </a:txBody>
                  <a:tcPr marL="0" marR="0" marT="0" marB="0" anchor="b">
                    <a:lnL w="12700" cap="flat" cmpd="sng" algn="ctr">
                      <a:solidFill>
                        <a:schemeClr val="accent2">
                          <a:lumMod val="75000"/>
                        </a:schemeClr>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chemeClr val="accent2">
                          <a:lumMod val="75000"/>
                        </a:schemeClr>
                      </a:solidFill>
                      <a:prstDash val="dot"/>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306337"/>
                  </a:ext>
                </a:extLst>
              </a:tr>
            </a:tbl>
          </a:graphicData>
        </a:graphic>
      </p:graphicFrame>
      <p:pic>
        <p:nvPicPr>
          <p:cNvPr id="3" name="Picture 2">
            <a:extLst>
              <a:ext uri="{FF2B5EF4-FFF2-40B4-BE49-F238E27FC236}">
                <a16:creationId xmlns:a16="http://schemas.microsoft.com/office/drawing/2014/main" id="{69D1C13C-7930-F3C6-52BD-79CCCCD68FDB}"/>
              </a:ext>
            </a:extLst>
          </p:cNvPr>
          <p:cNvPicPr>
            <a:picLocks noChangeAspect="1"/>
          </p:cNvPicPr>
          <p:nvPr/>
        </p:nvPicPr>
        <p:blipFill rotWithShape="1">
          <a:blip r:embed="rId2">
            <a:duotone>
              <a:prstClr val="black"/>
              <a:schemeClr val="accent2">
                <a:tint val="45000"/>
                <a:satMod val="400000"/>
              </a:schemeClr>
            </a:duotone>
          </a:blip>
          <a:srcRect l="76263" r="2750" b="90517"/>
          <a:stretch/>
        </p:blipFill>
        <p:spPr>
          <a:xfrm>
            <a:off x="6269438" y="1764514"/>
            <a:ext cx="1992085" cy="831115"/>
          </a:xfrm>
          <a:prstGeom prst="rect">
            <a:avLst/>
          </a:prstGeom>
        </p:spPr>
      </p:pic>
      <p:pic>
        <p:nvPicPr>
          <p:cNvPr id="5" name="Picture 4">
            <a:extLst>
              <a:ext uri="{FF2B5EF4-FFF2-40B4-BE49-F238E27FC236}">
                <a16:creationId xmlns:a16="http://schemas.microsoft.com/office/drawing/2014/main" id="{9F14291C-6849-5646-B073-0FEECEA54378}"/>
              </a:ext>
            </a:extLst>
          </p:cNvPr>
          <p:cNvPicPr>
            <a:picLocks noChangeAspect="1"/>
          </p:cNvPicPr>
          <p:nvPr/>
        </p:nvPicPr>
        <p:blipFill rotWithShape="1">
          <a:blip r:embed="rId2"/>
          <a:srcRect l="76422" t="34529" r="11011" b="61993"/>
          <a:stretch/>
        </p:blipFill>
        <p:spPr>
          <a:xfrm>
            <a:off x="10672448" y="5042137"/>
            <a:ext cx="1254449" cy="306949"/>
          </a:xfrm>
          <a:prstGeom prst="rect">
            <a:avLst/>
          </a:prstGeom>
        </p:spPr>
      </p:pic>
      <p:pic>
        <p:nvPicPr>
          <p:cNvPr id="6" name="Picture 5">
            <a:extLst>
              <a:ext uri="{FF2B5EF4-FFF2-40B4-BE49-F238E27FC236}">
                <a16:creationId xmlns:a16="http://schemas.microsoft.com/office/drawing/2014/main" id="{1EC44270-52D3-D860-F693-6CD4BC317F4A}"/>
              </a:ext>
            </a:extLst>
          </p:cNvPr>
          <p:cNvPicPr>
            <a:picLocks noChangeAspect="1"/>
          </p:cNvPicPr>
          <p:nvPr/>
        </p:nvPicPr>
        <p:blipFill rotWithShape="1">
          <a:blip r:embed="rId2"/>
          <a:srcRect l="53218" t="33863" r="33364" b="62304"/>
          <a:stretch/>
        </p:blipFill>
        <p:spPr>
          <a:xfrm>
            <a:off x="10686970" y="2014660"/>
            <a:ext cx="1254448" cy="330821"/>
          </a:xfrm>
          <a:prstGeom prst="rect">
            <a:avLst/>
          </a:prstGeom>
        </p:spPr>
      </p:pic>
      <p:pic>
        <p:nvPicPr>
          <p:cNvPr id="7" name="Picture 6">
            <a:extLst>
              <a:ext uri="{FF2B5EF4-FFF2-40B4-BE49-F238E27FC236}">
                <a16:creationId xmlns:a16="http://schemas.microsoft.com/office/drawing/2014/main" id="{115E541B-B039-415A-6AFC-F5B70212D262}"/>
              </a:ext>
            </a:extLst>
          </p:cNvPr>
          <p:cNvPicPr>
            <a:picLocks noChangeAspect="1"/>
          </p:cNvPicPr>
          <p:nvPr/>
        </p:nvPicPr>
        <p:blipFill rotWithShape="1">
          <a:blip r:embed="rId2">
            <a:duotone>
              <a:prstClr val="black"/>
              <a:schemeClr val="accent2">
                <a:tint val="45000"/>
                <a:satMod val="400000"/>
              </a:schemeClr>
            </a:duotone>
          </a:blip>
          <a:srcRect l="2256" t="34127" r="81334" b="59136"/>
          <a:stretch/>
        </p:blipFill>
        <p:spPr>
          <a:xfrm>
            <a:off x="6486679" y="4904841"/>
            <a:ext cx="1557602" cy="581542"/>
          </a:xfrm>
          <a:prstGeom prst="rect">
            <a:avLst/>
          </a:prstGeom>
        </p:spPr>
      </p:pic>
      <p:sp>
        <p:nvSpPr>
          <p:cNvPr id="8" name="TextBox 7">
            <a:extLst>
              <a:ext uri="{FF2B5EF4-FFF2-40B4-BE49-F238E27FC236}">
                <a16:creationId xmlns:a16="http://schemas.microsoft.com/office/drawing/2014/main" id="{0902A2AA-8ED4-D619-1A41-4EBD7E6A05AE}"/>
              </a:ext>
            </a:extLst>
          </p:cNvPr>
          <p:cNvSpPr txBox="1"/>
          <p:nvPr/>
        </p:nvSpPr>
        <p:spPr>
          <a:xfrm>
            <a:off x="8610600" y="3216075"/>
            <a:ext cx="1673088" cy="1323439"/>
          </a:xfrm>
          <a:prstGeom prst="rect">
            <a:avLst/>
          </a:prstGeom>
          <a:solidFill>
            <a:schemeClr val="accent1">
              <a:lumMod val="75000"/>
            </a:schemeClr>
          </a:solidFill>
        </p:spPr>
        <p:txBody>
          <a:bodyPr wrap="square" rtlCol="0">
            <a:spAutoFit/>
          </a:bodyPr>
          <a:lstStyle/>
          <a:p>
            <a:pPr algn="ctr"/>
            <a:r>
              <a:rPr lang="en-US" sz="2000" dirty="0">
                <a:solidFill>
                  <a:schemeClr val="bg1"/>
                </a:solidFill>
              </a:rPr>
              <a:t>Operations </a:t>
            </a:r>
          </a:p>
          <a:p>
            <a:pPr algn="ctr"/>
            <a:r>
              <a:rPr lang="en-US" sz="2000" dirty="0">
                <a:solidFill>
                  <a:schemeClr val="bg1"/>
                </a:solidFill>
              </a:rPr>
              <a:t>and </a:t>
            </a:r>
          </a:p>
          <a:p>
            <a:pPr algn="ctr"/>
            <a:r>
              <a:rPr lang="en-US" sz="2000" dirty="0">
                <a:solidFill>
                  <a:schemeClr val="bg1"/>
                </a:solidFill>
              </a:rPr>
              <a:t>day-to-day activities</a:t>
            </a:r>
          </a:p>
        </p:txBody>
      </p:sp>
      <p:cxnSp>
        <p:nvCxnSpPr>
          <p:cNvPr id="9" name="Straight Arrow Connector 8">
            <a:extLst>
              <a:ext uri="{FF2B5EF4-FFF2-40B4-BE49-F238E27FC236}">
                <a16:creationId xmlns:a16="http://schemas.microsoft.com/office/drawing/2014/main" id="{6A8CF24D-2EE0-F3E5-F1A0-1D924F0CD1BB}"/>
              </a:ext>
            </a:extLst>
          </p:cNvPr>
          <p:cNvCxnSpPr>
            <a:cxnSpLocks/>
            <a:stCxn id="3" idx="3"/>
            <a:endCxn id="8" idx="1"/>
          </p:cNvCxnSpPr>
          <p:nvPr/>
        </p:nvCxnSpPr>
        <p:spPr>
          <a:xfrm>
            <a:off x="8261523" y="2180072"/>
            <a:ext cx="349077" cy="169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EECBC67-BFBB-06C2-A3A8-2F87D55C7D3C}"/>
              </a:ext>
            </a:extLst>
          </p:cNvPr>
          <p:cNvCxnSpPr>
            <a:cxnSpLocks/>
            <a:stCxn id="7" idx="3"/>
            <a:endCxn id="8" idx="1"/>
          </p:cNvCxnSpPr>
          <p:nvPr/>
        </p:nvCxnSpPr>
        <p:spPr>
          <a:xfrm flipV="1">
            <a:off x="8044281" y="3877795"/>
            <a:ext cx="566319" cy="1317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FE6330-8625-04A0-B616-B2E9F7C38568}"/>
              </a:ext>
            </a:extLst>
          </p:cNvPr>
          <p:cNvCxnSpPr>
            <a:cxnSpLocks/>
            <a:stCxn id="5" idx="1"/>
            <a:endCxn id="8" idx="3"/>
          </p:cNvCxnSpPr>
          <p:nvPr/>
        </p:nvCxnSpPr>
        <p:spPr>
          <a:xfrm flipH="1" flipV="1">
            <a:off x="10283688" y="3877795"/>
            <a:ext cx="388760" cy="1317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D376D6-0E93-F09A-D431-A17F1594F15B}"/>
              </a:ext>
            </a:extLst>
          </p:cNvPr>
          <p:cNvCxnSpPr>
            <a:cxnSpLocks/>
            <a:stCxn id="6" idx="1"/>
            <a:endCxn id="8" idx="3"/>
          </p:cNvCxnSpPr>
          <p:nvPr/>
        </p:nvCxnSpPr>
        <p:spPr>
          <a:xfrm flipH="1">
            <a:off x="10283688" y="2180071"/>
            <a:ext cx="403282" cy="1697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8455243C-02A9-44A3-3600-6288737E940D}"/>
              </a:ext>
            </a:extLst>
          </p:cNvPr>
          <p:cNvPicPr>
            <a:picLocks noChangeAspect="1"/>
          </p:cNvPicPr>
          <p:nvPr/>
        </p:nvPicPr>
        <p:blipFill rotWithShape="1">
          <a:blip r:embed="rId2">
            <a:duotone>
              <a:prstClr val="black"/>
              <a:schemeClr val="accent2">
                <a:tint val="45000"/>
                <a:satMod val="400000"/>
              </a:schemeClr>
            </a:duotone>
          </a:blip>
          <a:srcRect l="53218" t="33863" r="33364" b="62304"/>
          <a:stretch/>
        </p:blipFill>
        <p:spPr>
          <a:xfrm>
            <a:off x="10685700" y="2014660"/>
            <a:ext cx="1254448" cy="330821"/>
          </a:xfrm>
          <a:prstGeom prst="rect">
            <a:avLst/>
          </a:prstGeom>
        </p:spPr>
      </p:pic>
    </p:spTree>
    <p:extLst>
      <p:ext uri="{BB962C8B-B14F-4D97-AF65-F5344CB8AC3E}">
        <p14:creationId xmlns:p14="http://schemas.microsoft.com/office/powerpoint/2010/main" val="385777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A055-F7CE-4D70-BA02-1A639FF255BF}"/>
              </a:ext>
            </a:extLst>
          </p:cNvPr>
          <p:cNvSpPr>
            <a:spLocks noGrp="1"/>
          </p:cNvSpPr>
          <p:nvPr>
            <p:ph type="title"/>
          </p:nvPr>
        </p:nvSpPr>
        <p:spPr/>
        <p:txBody>
          <a:bodyPr/>
          <a:lstStyle/>
          <a:p>
            <a:r>
              <a:rPr lang="en-CA" dirty="0"/>
              <a:t>Context for Interim Regulations</a:t>
            </a:r>
          </a:p>
        </p:txBody>
      </p:sp>
      <p:sp>
        <p:nvSpPr>
          <p:cNvPr id="3" name="Content Placeholder 2">
            <a:extLst>
              <a:ext uri="{FF2B5EF4-FFF2-40B4-BE49-F238E27FC236}">
                <a16:creationId xmlns:a16="http://schemas.microsoft.com/office/drawing/2014/main" id="{0D4823BD-D4E3-4F07-A56C-7088D3CB399F}"/>
              </a:ext>
            </a:extLst>
          </p:cNvPr>
          <p:cNvSpPr>
            <a:spLocks noGrp="1"/>
          </p:cNvSpPr>
          <p:nvPr>
            <p:ph idx="1"/>
          </p:nvPr>
        </p:nvSpPr>
        <p:spPr/>
        <p:txBody>
          <a:bodyPr/>
          <a:lstStyle/>
          <a:p>
            <a:pPr eaLnBrk="1" fontAlgn="t" hangingPunct="1">
              <a:lnSpc>
                <a:spcPct val="115000"/>
              </a:lnSpc>
              <a:spcBef>
                <a:spcPts val="0"/>
              </a:spcBef>
              <a:spcAft>
                <a:spcPts val="0"/>
              </a:spcAft>
            </a:pPr>
            <a:r>
              <a:rPr lang="en-US" sz="2400" b="1" i="0" u="none" strike="noStrike" kern="1200" dirty="0">
                <a:solidFill>
                  <a:srgbClr val="000000"/>
                </a:solidFill>
                <a:effectLst/>
                <a:ea typeface="Calibri" panose="020F0502020204030204" pitchFamily="34" charset="0"/>
                <a:cs typeface="Calibri" panose="020F0502020204030204" pitchFamily="34" charset="0"/>
              </a:rPr>
              <a:t>Expert Panel on Safe Drinking Water for First Nations (2006)</a:t>
            </a:r>
          </a:p>
          <a:p>
            <a:pPr lvl="1" eaLnBrk="1" fontAlgn="t" hangingPunct="1">
              <a:lnSpc>
                <a:spcPct val="115000"/>
              </a:lnSpc>
              <a:spcBef>
                <a:spcPts val="0"/>
              </a:spcBef>
              <a:spcAft>
                <a:spcPts val="0"/>
              </a:spcAft>
            </a:pPr>
            <a:r>
              <a:rPr lang="en-US" sz="2000" b="0" i="0" u="none" strike="noStrike" kern="1200" dirty="0">
                <a:solidFill>
                  <a:srgbClr val="000000"/>
                </a:solidFill>
                <a:effectLst/>
                <a:ea typeface="Calibri" panose="020F0502020204030204" pitchFamily="34" charset="0"/>
                <a:cs typeface="Calibri" panose="020F0502020204030204" pitchFamily="34" charset="0"/>
              </a:rPr>
              <a:t>Multi-stakeholder panel examined options for a regulatory regime for First Nations’ drinking water.  The panel recommended commissioned Indigenous oversight, which would include inspections and holding particular parties, including Federal Agencies, to account.    The Panel identified 16 elements of a proposed regulatory system. </a:t>
            </a:r>
          </a:p>
          <a:p>
            <a:pPr lvl="1" eaLnBrk="1" fontAlgn="t" hangingPunct="1">
              <a:lnSpc>
                <a:spcPct val="115000"/>
              </a:lnSpc>
              <a:spcBef>
                <a:spcPts val="0"/>
              </a:spcBef>
              <a:spcAft>
                <a:spcPts val="0"/>
              </a:spcAft>
            </a:pPr>
            <a:endParaRPr lang="en-US" sz="2000" dirty="0">
              <a:solidFill>
                <a:srgbClr val="000000"/>
              </a:solidFill>
              <a:ea typeface="Calibri" panose="020F0502020204030204" pitchFamily="34" charset="0"/>
              <a:cs typeface="Calibri" panose="020F0502020204030204" pitchFamily="34" charset="0"/>
            </a:endParaRPr>
          </a:p>
          <a:p>
            <a:pPr eaLnBrk="1" fontAlgn="t" hangingPunct="1">
              <a:lnSpc>
                <a:spcPct val="115000"/>
              </a:lnSpc>
              <a:spcBef>
                <a:spcPts val="0"/>
              </a:spcBef>
              <a:spcAft>
                <a:spcPts val="0"/>
              </a:spcAft>
            </a:pPr>
            <a:r>
              <a:rPr lang="en-US" sz="2400" b="1" i="0" u="none" strike="noStrike" kern="1200" dirty="0">
                <a:solidFill>
                  <a:srgbClr val="000000"/>
                </a:solidFill>
                <a:effectLst/>
                <a:ea typeface="Calibri" panose="020F0502020204030204" pitchFamily="34" charset="0"/>
                <a:cs typeface="Calibri" panose="020F0502020204030204" pitchFamily="34" charset="0"/>
              </a:rPr>
              <a:t>Regulatory Framework Report April (2009)</a:t>
            </a:r>
          </a:p>
          <a:p>
            <a:pPr lvl="1" eaLnBrk="1" fontAlgn="t" hangingPunct="1">
              <a:lnSpc>
                <a:spcPct val="115000"/>
              </a:lnSpc>
              <a:spcBef>
                <a:spcPts val="0"/>
              </a:spcBef>
              <a:spcAft>
                <a:spcPts val="0"/>
              </a:spcAft>
            </a:pPr>
            <a:r>
              <a:rPr lang="en-US" sz="1600" b="0" i="0" u="none" strike="noStrike" kern="1200" dirty="0">
                <a:solidFill>
                  <a:srgbClr val="000000"/>
                </a:solidFill>
                <a:effectLst/>
                <a:ea typeface="Calibri" panose="020F0502020204030204" pitchFamily="34" charset="0"/>
                <a:cs typeface="Calibri" panose="020F0502020204030204" pitchFamily="34" charset="0"/>
              </a:rPr>
              <a:t> </a:t>
            </a:r>
            <a:r>
              <a:rPr lang="en-US" sz="2000" dirty="0">
                <a:solidFill>
                  <a:srgbClr val="000000"/>
                </a:solidFill>
                <a:ea typeface="Calibri" panose="020F0502020204030204" pitchFamily="34" charset="0"/>
                <a:cs typeface="Calibri" panose="020F0502020204030204" pitchFamily="34" charset="0"/>
              </a:rPr>
              <a:t>P</a:t>
            </a:r>
            <a:r>
              <a:rPr lang="en-US" sz="2000" b="0" i="0" u="none" strike="noStrike" kern="1200" dirty="0">
                <a:solidFill>
                  <a:srgbClr val="000000"/>
                </a:solidFill>
                <a:effectLst/>
                <a:ea typeface="Calibri" panose="020F0502020204030204" pitchFamily="34" charset="0"/>
                <a:cs typeface="Calibri" panose="020F0502020204030204" pitchFamily="34" charset="0"/>
              </a:rPr>
              <a:t>roduced by Dalhousie CWRS for Atlantic Policy Congress of First Nations Chiefs Secretariat [APC] ; Report determines 14 of the 16 elements proposed by Panel 2006, have direct application to the Atlantic First Nation context.</a:t>
            </a:r>
          </a:p>
          <a:p>
            <a:pPr fontAlgn="t">
              <a:lnSpc>
                <a:spcPct val="115000"/>
              </a:lnSpc>
              <a:spcBef>
                <a:spcPts val="0"/>
              </a:spcBef>
            </a:pPr>
            <a:endParaRPr lang="en-US" sz="2400" b="0" i="0" u="none" strike="noStrike" kern="1200" dirty="0">
              <a:solidFill>
                <a:srgbClr val="000000"/>
              </a:solidFill>
              <a:effectLst/>
              <a:ea typeface="Calibri" panose="020F0502020204030204" pitchFamily="34" charset="0"/>
              <a:cs typeface="Calibri"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47E25836-3A94-4837-AADB-BB2E7034864D}"/>
              </a:ext>
            </a:extLst>
          </p:cNvPr>
          <p:cNvSpPr>
            <a:spLocks noGrp="1"/>
          </p:cNvSpPr>
          <p:nvPr>
            <p:ph type="sldNum" sz="quarter" idx="4"/>
          </p:nvPr>
        </p:nvSpPr>
        <p:spPr/>
        <p:txBody>
          <a:bodyPr/>
          <a:lstStyle/>
          <a:p>
            <a:fld id="{E6E38F25-7AF0-F646-A5B6-CEEA1145DDF7}" type="slidenum">
              <a:rPr lang="en-US" smtClean="0"/>
              <a:pPr/>
              <a:t>2</a:t>
            </a:fld>
            <a:endParaRPr lang="en-US" dirty="0"/>
          </a:p>
        </p:txBody>
      </p:sp>
    </p:spTree>
    <p:extLst>
      <p:ext uri="{BB962C8B-B14F-4D97-AF65-F5344CB8AC3E}">
        <p14:creationId xmlns:p14="http://schemas.microsoft.com/office/powerpoint/2010/main" val="1446571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Monitoring Requirements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20</a:t>
            </a:fld>
            <a:endParaRPr lang="en-CA"/>
          </a:p>
        </p:txBody>
      </p:sp>
      <p:graphicFrame>
        <p:nvGraphicFramePr>
          <p:cNvPr id="4" name="Table 3">
            <a:extLst>
              <a:ext uri="{FF2B5EF4-FFF2-40B4-BE49-F238E27FC236}">
                <a16:creationId xmlns:a16="http://schemas.microsoft.com/office/drawing/2014/main" id="{3A5EFF61-ADEE-6E03-1286-58E901F31073}"/>
              </a:ext>
            </a:extLst>
          </p:cNvPr>
          <p:cNvGraphicFramePr>
            <a:graphicFrameLocks noGrp="1"/>
          </p:cNvGraphicFramePr>
          <p:nvPr>
            <p:extLst>
              <p:ext uri="{D42A27DB-BD31-4B8C-83A1-F6EECF244321}">
                <p14:modId xmlns:p14="http://schemas.microsoft.com/office/powerpoint/2010/main" val="2678930142"/>
              </p:ext>
            </p:extLst>
          </p:nvPr>
        </p:nvGraphicFramePr>
        <p:xfrm>
          <a:off x="1132115" y="1984743"/>
          <a:ext cx="9383485" cy="4364039"/>
        </p:xfrm>
        <a:graphic>
          <a:graphicData uri="http://schemas.openxmlformats.org/drawingml/2006/table">
            <a:tbl>
              <a:tblPr firstRow="1" firstCol="1" bandRow="1"/>
              <a:tblGrid>
                <a:gridCol w="1008360">
                  <a:extLst>
                    <a:ext uri="{9D8B030D-6E8A-4147-A177-3AD203B41FA5}">
                      <a16:colId xmlns:a16="http://schemas.microsoft.com/office/drawing/2014/main" val="3351209523"/>
                    </a:ext>
                  </a:extLst>
                </a:gridCol>
                <a:gridCol w="3792071">
                  <a:extLst>
                    <a:ext uri="{9D8B030D-6E8A-4147-A177-3AD203B41FA5}">
                      <a16:colId xmlns:a16="http://schemas.microsoft.com/office/drawing/2014/main" val="1128731461"/>
                    </a:ext>
                  </a:extLst>
                </a:gridCol>
                <a:gridCol w="4583054">
                  <a:extLst>
                    <a:ext uri="{9D8B030D-6E8A-4147-A177-3AD203B41FA5}">
                      <a16:colId xmlns:a16="http://schemas.microsoft.com/office/drawing/2014/main" val="4216886221"/>
                    </a:ext>
                  </a:extLst>
                </a:gridCol>
              </a:tblGrid>
              <a:tr h="0">
                <a:tc gridSpan="3">
                  <a:txBody>
                    <a:bodyPr/>
                    <a:lstStyle/>
                    <a:p>
                      <a:pPr algn="ctr">
                        <a:lnSpc>
                          <a:spcPct val="107000"/>
                        </a:lnSpc>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Non-GUDI System</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788448"/>
                  </a:ext>
                </a:extLst>
              </a:tr>
              <a:tr h="0">
                <a:tc gridSpan="3">
                  <a:txBody>
                    <a:bodyPr/>
                    <a:lstStyle/>
                    <a:p>
                      <a:pPr algn="l">
                        <a:lnSpc>
                          <a:spcPct val="107000"/>
                        </a:lnSpc>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Turbidity</a:t>
                      </a:r>
                      <a:endParaRPr lang="en-C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0803453"/>
                  </a:ext>
                </a:extLst>
              </a:tr>
              <a:tr h="539115">
                <a:tc rowSpan="3">
                  <a:txBody>
                    <a:bodyPr/>
                    <a:lstStyle/>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Turbidity</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Raw water</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Samples to be collected at the wellhead for each of the production wells, or at point where raw water mixes.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Daily grab samples or continuous monitoring at 5-minute intervals. Continuous monitoring not currently available so grab samples pending system upgrades.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979590"/>
                  </a:ext>
                </a:extLst>
              </a:tr>
              <a:tr h="542925">
                <a:tc vMerge="1">
                  <a:txBody>
                    <a:bodyPr/>
                    <a:lstStyle/>
                    <a:p>
                      <a:endParaRPr lang="en-US"/>
                    </a:p>
                  </a:txBody>
                  <a:tcPr/>
                </a:tc>
                <a:tc>
                  <a:txBody>
                    <a:bodyPr/>
                    <a:lstStyle/>
                    <a:p>
                      <a:pPr algn="l">
                        <a:lnSpc>
                          <a:spcPct val="107000"/>
                        </a:lnSpc>
                        <a:spcAft>
                          <a:spcPts val="800"/>
                        </a:spcAft>
                      </a:pP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Treated Water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treated water’s turbidity should be monitored to support strong secondary disinfection in the distribution system.</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Daily grab samples or continuous monitoring at 5-minute intervals.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264731"/>
                  </a:ext>
                </a:extLst>
              </a:tr>
              <a:tr h="542925">
                <a:tc vMerge="1">
                  <a:txBody>
                    <a:bodyPr/>
                    <a:lstStyle/>
                    <a:p>
                      <a:endParaRPr lang="en-US"/>
                    </a:p>
                  </a:txBody>
                  <a:tcPr/>
                </a:tc>
                <a:tc>
                  <a:txBody>
                    <a:bodyPr/>
                    <a:lstStyle/>
                    <a:p>
                      <a:pPr algn="l">
                        <a:lnSpc>
                          <a:spcPct val="107000"/>
                        </a:lnSpc>
                        <a:spcAft>
                          <a:spcPts val="800"/>
                        </a:spcAft>
                      </a:pP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Distribution system sample points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Sample turbidity during weekly microbiological sample collection.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System Turbidity levels shall be checked when the weekly micro-biological samples are collected.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664434"/>
                  </a:ext>
                </a:extLst>
              </a:tr>
            </a:tbl>
          </a:graphicData>
        </a:graphic>
      </p:graphicFrame>
      <p:sp>
        <p:nvSpPr>
          <p:cNvPr id="3" name="TextBox 2">
            <a:extLst>
              <a:ext uri="{FF2B5EF4-FFF2-40B4-BE49-F238E27FC236}">
                <a16:creationId xmlns:a16="http://schemas.microsoft.com/office/drawing/2014/main" id="{757887BF-6369-7B43-9F48-A9726BE85AA4}"/>
              </a:ext>
            </a:extLst>
          </p:cNvPr>
          <p:cNvSpPr txBox="1"/>
          <p:nvPr/>
        </p:nvSpPr>
        <p:spPr>
          <a:xfrm>
            <a:off x="477078" y="1073426"/>
            <a:ext cx="3188950" cy="400110"/>
          </a:xfrm>
          <a:prstGeom prst="rect">
            <a:avLst/>
          </a:prstGeom>
          <a:noFill/>
        </p:spPr>
        <p:txBody>
          <a:bodyPr wrap="none" rtlCol="0">
            <a:spAutoFit/>
          </a:bodyPr>
          <a:lstStyle/>
          <a:p>
            <a:r>
              <a:rPr lang="en-US" sz="2000" b="1" dirty="0">
                <a:solidFill>
                  <a:schemeClr val="accent2">
                    <a:lumMod val="75000"/>
                  </a:schemeClr>
                </a:solidFill>
              </a:rPr>
              <a:t>What needs to be measured</a:t>
            </a:r>
          </a:p>
        </p:txBody>
      </p:sp>
      <p:pic>
        <p:nvPicPr>
          <p:cNvPr id="10242" name="Picture 2" descr="Connecting Arrows Clipart Collection - Thin Curved Arrow Png - (423x423)  Png Clipart Download">
            <a:extLst>
              <a:ext uri="{FF2B5EF4-FFF2-40B4-BE49-F238E27FC236}">
                <a16:creationId xmlns:a16="http://schemas.microsoft.com/office/drawing/2014/main" id="{96F8A241-C798-338F-7EF2-4D9C07E3146A}"/>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562093">
            <a:off x="-298743" y="1943225"/>
            <a:ext cx="2208512" cy="22448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3050F8-E6EF-C665-2128-6CAC509F02B9}"/>
              </a:ext>
            </a:extLst>
          </p:cNvPr>
          <p:cNvSpPr txBox="1"/>
          <p:nvPr/>
        </p:nvSpPr>
        <p:spPr>
          <a:xfrm>
            <a:off x="3902765" y="655982"/>
            <a:ext cx="3533083" cy="400110"/>
          </a:xfrm>
          <a:prstGeom prst="rect">
            <a:avLst/>
          </a:prstGeom>
          <a:noFill/>
        </p:spPr>
        <p:txBody>
          <a:bodyPr wrap="none" rtlCol="0">
            <a:spAutoFit/>
          </a:bodyPr>
          <a:lstStyle/>
          <a:p>
            <a:r>
              <a:rPr lang="en-US" sz="2000" b="1" dirty="0">
                <a:solidFill>
                  <a:schemeClr val="accent6">
                    <a:lumMod val="75000"/>
                  </a:schemeClr>
                </a:solidFill>
              </a:rPr>
              <a:t>Where it needs to be measured</a:t>
            </a:r>
          </a:p>
        </p:txBody>
      </p:sp>
      <p:pic>
        <p:nvPicPr>
          <p:cNvPr id="10" name="Picture 2" descr="Connecting Arrows Clipart Collection - Thin Curved Arrow Png - (423x423)  Png Clipart Download">
            <a:extLst>
              <a:ext uri="{FF2B5EF4-FFF2-40B4-BE49-F238E27FC236}">
                <a16:creationId xmlns:a16="http://schemas.microsoft.com/office/drawing/2014/main" id="{E12DFDDE-6B58-97C1-118F-4BFEE7EA614C}"/>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6475" y="1134668"/>
            <a:ext cx="1549518" cy="15749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78A8667-A834-58C9-20BF-A7A4D7707653}"/>
              </a:ext>
            </a:extLst>
          </p:cNvPr>
          <p:cNvSpPr txBox="1"/>
          <p:nvPr/>
        </p:nvSpPr>
        <p:spPr>
          <a:xfrm>
            <a:off x="7820717" y="357118"/>
            <a:ext cx="3934667" cy="400110"/>
          </a:xfrm>
          <a:prstGeom prst="rect">
            <a:avLst/>
          </a:prstGeom>
          <a:noFill/>
        </p:spPr>
        <p:txBody>
          <a:bodyPr wrap="none" rtlCol="0">
            <a:spAutoFit/>
          </a:bodyPr>
          <a:lstStyle/>
          <a:p>
            <a:r>
              <a:rPr lang="en-US" sz="2000" b="1" dirty="0">
                <a:solidFill>
                  <a:schemeClr val="accent1">
                    <a:lumMod val="50000"/>
                  </a:schemeClr>
                </a:solidFill>
              </a:rPr>
              <a:t>How often it needs to be measured</a:t>
            </a:r>
          </a:p>
        </p:txBody>
      </p:sp>
      <p:pic>
        <p:nvPicPr>
          <p:cNvPr id="13" name="Picture 2" descr="Connecting Arrows Clipart Collection - Thin Curved Arrow Png - (423x423)  Png Clipart Download">
            <a:extLst>
              <a:ext uri="{FF2B5EF4-FFF2-40B4-BE49-F238E27FC236}">
                <a16:creationId xmlns:a16="http://schemas.microsoft.com/office/drawing/2014/main" id="{34A65461-C1E3-BA18-A53E-2413DBC5193F}"/>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883757" flipH="1">
            <a:off x="10172754" y="1069192"/>
            <a:ext cx="1774264" cy="173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6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Monitoring Requirements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21</a:t>
            </a:fld>
            <a:endParaRPr lang="en-CA"/>
          </a:p>
        </p:txBody>
      </p:sp>
      <p:pic>
        <p:nvPicPr>
          <p:cNvPr id="4" name="Picture 3">
            <a:extLst>
              <a:ext uri="{FF2B5EF4-FFF2-40B4-BE49-F238E27FC236}">
                <a16:creationId xmlns:a16="http://schemas.microsoft.com/office/drawing/2014/main" id="{F8E3FBB7-BEE3-A1A4-E084-98F6F6354D2F}"/>
              </a:ext>
            </a:extLst>
          </p:cNvPr>
          <p:cNvPicPr>
            <a:picLocks noChangeAspect="1"/>
          </p:cNvPicPr>
          <p:nvPr/>
        </p:nvPicPr>
        <p:blipFill rotWithShape="1">
          <a:blip r:embed="rId2"/>
          <a:srcRect r="1425"/>
          <a:stretch/>
        </p:blipFill>
        <p:spPr>
          <a:xfrm>
            <a:off x="1238541" y="1046858"/>
            <a:ext cx="10754857" cy="5492054"/>
          </a:xfrm>
          <a:prstGeom prst="rect">
            <a:avLst/>
          </a:prstGeom>
        </p:spPr>
      </p:pic>
      <p:sp>
        <p:nvSpPr>
          <p:cNvPr id="5" name="Rectangle 4">
            <a:extLst>
              <a:ext uri="{FF2B5EF4-FFF2-40B4-BE49-F238E27FC236}">
                <a16:creationId xmlns:a16="http://schemas.microsoft.com/office/drawing/2014/main" id="{754B84C1-C085-DF20-27CD-2FCDA5E94AEC}"/>
              </a:ext>
            </a:extLst>
          </p:cNvPr>
          <p:cNvSpPr/>
          <p:nvPr/>
        </p:nvSpPr>
        <p:spPr>
          <a:xfrm>
            <a:off x="1693889" y="1709530"/>
            <a:ext cx="3028013" cy="4320209"/>
          </a:xfrm>
          <a:prstGeom prst="rect">
            <a:avLst/>
          </a:prstGeom>
          <a:noFill/>
          <a:ln w="730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5583D03-1935-7590-6046-570BDECC129D}"/>
              </a:ext>
            </a:extLst>
          </p:cNvPr>
          <p:cNvCxnSpPr>
            <a:cxnSpLocks/>
          </p:cNvCxnSpPr>
          <p:nvPr/>
        </p:nvCxnSpPr>
        <p:spPr>
          <a:xfrm flipH="1">
            <a:off x="809825" y="3912433"/>
            <a:ext cx="884064" cy="0"/>
          </a:xfrm>
          <a:prstGeom prst="straightConnector1">
            <a:avLst/>
          </a:prstGeom>
          <a:ln w="539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D464C1-4DB9-CF29-D455-F1C5B4826FBB}"/>
              </a:ext>
            </a:extLst>
          </p:cNvPr>
          <p:cNvSpPr txBox="1"/>
          <p:nvPr/>
        </p:nvSpPr>
        <p:spPr>
          <a:xfrm>
            <a:off x="201582" y="3620045"/>
            <a:ext cx="608243" cy="584775"/>
          </a:xfrm>
          <a:prstGeom prst="rect">
            <a:avLst/>
          </a:prstGeom>
          <a:noFill/>
        </p:spPr>
        <p:txBody>
          <a:bodyPr wrap="none" rtlCol="0">
            <a:spAutoFit/>
          </a:bodyPr>
          <a:lstStyle/>
          <a:p>
            <a:r>
              <a:rPr lang="en-US" sz="3200" b="1" dirty="0">
                <a:solidFill>
                  <a:srgbClr val="00B0F0"/>
                </a:solidFill>
              </a:rPr>
              <a:t>CT</a:t>
            </a:r>
          </a:p>
        </p:txBody>
      </p:sp>
    </p:spTree>
    <p:extLst>
      <p:ext uri="{BB962C8B-B14F-4D97-AF65-F5344CB8AC3E}">
        <p14:creationId xmlns:p14="http://schemas.microsoft.com/office/powerpoint/2010/main" val="240054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Monitoring Requirements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22</a:t>
            </a:fld>
            <a:endParaRPr lang="en-CA"/>
          </a:p>
        </p:txBody>
      </p:sp>
      <p:graphicFrame>
        <p:nvGraphicFramePr>
          <p:cNvPr id="9" name="Table 8">
            <a:extLst>
              <a:ext uri="{FF2B5EF4-FFF2-40B4-BE49-F238E27FC236}">
                <a16:creationId xmlns:a16="http://schemas.microsoft.com/office/drawing/2014/main" id="{34C7898D-F64E-168E-54F9-1E0F3F21D7D5}"/>
              </a:ext>
            </a:extLst>
          </p:cNvPr>
          <p:cNvGraphicFramePr>
            <a:graphicFrameLocks noGrp="1"/>
          </p:cNvGraphicFramePr>
          <p:nvPr>
            <p:extLst>
              <p:ext uri="{D42A27DB-BD31-4B8C-83A1-F6EECF244321}">
                <p14:modId xmlns:p14="http://schemas.microsoft.com/office/powerpoint/2010/main" val="1848157391"/>
              </p:ext>
            </p:extLst>
          </p:nvPr>
        </p:nvGraphicFramePr>
        <p:xfrm>
          <a:off x="440635" y="961686"/>
          <a:ext cx="7957457" cy="5181600"/>
        </p:xfrm>
        <a:graphic>
          <a:graphicData uri="http://schemas.openxmlformats.org/drawingml/2006/table">
            <a:tbl>
              <a:tblPr firstRow="1" firstCol="1" bandRow="1"/>
              <a:tblGrid>
                <a:gridCol w="2253342">
                  <a:extLst>
                    <a:ext uri="{9D8B030D-6E8A-4147-A177-3AD203B41FA5}">
                      <a16:colId xmlns:a16="http://schemas.microsoft.com/office/drawing/2014/main" val="1670876148"/>
                    </a:ext>
                  </a:extLst>
                </a:gridCol>
                <a:gridCol w="3282160">
                  <a:extLst>
                    <a:ext uri="{9D8B030D-6E8A-4147-A177-3AD203B41FA5}">
                      <a16:colId xmlns:a16="http://schemas.microsoft.com/office/drawing/2014/main" val="3492146262"/>
                    </a:ext>
                  </a:extLst>
                </a:gridCol>
                <a:gridCol w="2421955">
                  <a:extLst>
                    <a:ext uri="{9D8B030D-6E8A-4147-A177-3AD203B41FA5}">
                      <a16:colId xmlns:a16="http://schemas.microsoft.com/office/drawing/2014/main" val="108315963"/>
                    </a:ext>
                  </a:extLst>
                </a:gridCol>
              </a:tblGrid>
              <a:tr h="494798">
                <a:tc gridSpan="3">
                  <a:txBody>
                    <a:bodyPr/>
                    <a:lstStyle/>
                    <a:p>
                      <a:r>
                        <a:rPr lang="en-US"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Secondary Disinfection (Parameters to be monitored depend on the disinfection method used)</a:t>
                      </a:r>
                      <a:endParaRPr lang="en-CA" sz="1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357688"/>
                  </a:ext>
                </a:extLst>
              </a:tr>
              <a:tr h="1436914">
                <a:tc rowSpan="3">
                  <a:txBody>
                    <a:bodyPr/>
                    <a:lstStyle/>
                    <a:p>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Free Chlorine Residual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600" u="sng">
                          <a:solidFill>
                            <a:srgbClr val="000000"/>
                          </a:solidFill>
                          <a:effectLst/>
                          <a:latin typeface="Arial" panose="020B0604020202020204" pitchFamily="34" charset="0"/>
                          <a:ea typeface="Arial" panose="020B0604020202020204" pitchFamily="34" charset="0"/>
                          <a:cs typeface="Times New Roman" panose="02020603050405020304" pitchFamily="18" charset="0"/>
                        </a:rPr>
                        <a:t>Clearwell</a:t>
                      </a:r>
                      <a:endParaRPr lang="en-CA" sz="1600">
                        <a:effectLst/>
                        <a:latin typeface="Arial" panose="020B0604020202020204" pitchFamily="34" charset="0"/>
                        <a:ea typeface="Arial" panose="020B0604020202020204" pitchFamily="34" charset="0"/>
                        <a:cs typeface="Times New Roman" panose="02020603050405020304" pitchFamily="18" charset="0"/>
                      </a:endParaRPr>
                    </a:p>
                    <a:p>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Sample chlorine residual of treated water leaving the Clearwell </a:t>
                      </a:r>
                      <a:endParaRPr lang="en-C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600" b="1"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rPr>
                        <a:t>Daily grab samples or continuous monitoring at 5-minute intervals</a:t>
                      </a:r>
                      <a:r>
                        <a:rPr lang="en-US" sz="1600"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Continuous monitoring not currently available so grab samples pending system upgrades.</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89555"/>
                  </a:ext>
                </a:extLst>
              </a:tr>
              <a:tr h="1436914">
                <a:tc vMerge="1">
                  <a:txBody>
                    <a:bodyPr/>
                    <a:lstStyle/>
                    <a:p>
                      <a:endParaRPr lang="en-US"/>
                    </a:p>
                  </a:txBody>
                  <a:tcPr/>
                </a:tc>
                <a:tc>
                  <a:txBody>
                    <a:bodyPr/>
                    <a:lstStyle/>
                    <a:p>
                      <a:r>
                        <a:rPr lang="en-US" sz="1600" u="sng">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Water Tower/Reservoir</a:t>
                      </a:r>
                      <a:endParaRPr lang="en-CA" sz="1600">
                        <a:effectLst/>
                        <a:latin typeface="Arial" panose="020B0604020202020204" pitchFamily="34" charset="0"/>
                        <a:ea typeface="Arial" panose="020B0604020202020204" pitchFamily="34" charset="0"/>
                        <a:cs typeface="Times New Roman" panose="02020603050405020304" pitchFamily="18" charset="0"/>
                      </a:endParaRPr>
                    </a:p>
                    <a:p>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Sample free chlorine residual of the water exiting the reservoir before entering the distribution system</a:t>
                      </a:r>
                      <a:endParaRPr lang="en-CA"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600" b="1"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rPr>
                        <a:t>Daily grab samples or continuous monitoring at 5-minute intervals.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Continuous monitoring is not currently available so grab samples pending system upgrades.</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2948789"/>
                  </a:ext>
                </a:extLst>
              </a:tr>
              <a:tr h="1197428">
                <a:tc vMerge="1">
                  <a:txBody>
                    <a:bodyPr/>
                    <a:lstStyle/>
                    <a:p>
                      <a:endParaRPr lang="en-US"/>
                    </a:p>
                  </a:txBody>
                  <a:tcPr/>
                </a:tc>
                <a:tc>
                  <a:txBody>
                    <a:bodyPr/>
                    <a:lstStyle/>
                    <a:p>
                      <a:r>
                        <a:rPr lang="en-US" sz="16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Distribution system sample points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Sample residuals throughout the distribution system. </a:t>
                      </a:r>
                      <a:r>
                        <a:rPr lang="en-US" sz="16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rPr>
                        <a:t>Number and locations of samples to be determined.</a:t>
                      </a:r>
                      <a:endParaRPr lang="en-CA" sz="16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600" b="1"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rPr>
                        <a:t>Weekly</a:t>
                      </a:r>
                      <a:r>
                        <a:rPr lang="en-US" sz="16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rPr>
                        <a:t> </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with microbiological sample collection</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6621422"/>
                  </a:ext>
                </a:extLst>
              </a:tr>
            </a:tbl>
          </a:graphicData>
        </a:graphic>
      </p:graphicFrame>
      <p:sp>
        <p:nvSpPr>
          <p:cNvPr id="10" name="Right Brace 9">
            <a:extLst>
              <a:ext uri="{FF2B5EF4-FFF2-40B4-BE49-F238E27FC236}">
                <a16:creationId xmlns:a16="http://schemas.microsoft.com/office/drawing/2014/main" id="{9ADA8317-7C73-6FBE-8D35-B65DB4D27434}"/>
              </a:ext>
            </a:extLst>
          </p:cNvPr>
          <p:cNvSpPr/>
          <p:nvPr/>
        </p:nvSpPr>
        <p:spPr>
          <a:xfrm>
            <a:off x="8610600" y="961686"/>
            <a:ext cx="718930" cy="5181600"/>
          </a:xfrm>
          <a:prstGeom prst="rightBrace">
            <a:avLst>
              <a:gd name="adj1" fmla="val 72849"/>
              <a:gd name="adj2" fmla="val 49744"/>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E61156E0-CA1F-5B1D-31A2-42FCCD822FB1}"/>
              </a:ext>
            </a:extLst>
          </p:cNvPr>
          <p:cNvSpPr txBox="1"/>
          <p:nvPr/>
        </p:nvSpPr>
        <p:spPr>
          <a:xfrm>
            <a:off x="9698325" y="3229320"/>
            <a:ext cx="1844800" cy="707886"/>
          </a:xfrm>
          <a:prstGeom prst="rect">
            <a:avLst/>
          </a:prstGeom>
          <a:noFill/>
        </p:spPr>
        <p:txBody>
          <a:bodyPr wrap="none" rtlCol="0">
            <a:spAutoFit/>
          </a:bodyPr>
          <a:lstStyle/>
          <a:p>
            <a:r>
              <a:rPr lang="en-US" sz="2000" b="1" dirty="0">
                <a:solidFill>
                  <a:schemeClr val="accent2">
                    <a:lumMod val="75000"/>
                  </a:schemeClr>
                </a:solidFill>
              </a:rPr>
              <a:t>New Operator </a:t>
            </a:r>
          </a:p>
          <a:p>
            <a:r>
              <a:rPr lang="en-US" sz="2000" b="1" dirty="0">
                <a:solidFill>
                  <a:schemeClr val="accent2">
                    <a:lumMod val="75000"/>
                  </a:schemeClr>
                </a:solidFill>
              </a:rPr>
              <a:t>Responsibilities</a:t>
            </a:r>
          </a:p>
        </p:txBody>
      </p:sp>
    </p:spTree>
    <p:extLst>
      <p:ext uri="{BB962C8B-B14F-4D97-AF65-F5344CB8AC3E}">
        <p14:creationId xmlns:p14="http://schemas.microsoft.com/office/powerpoint/2010/main" val="2744635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12C990-3F10-DF38-F038-E52EC776560B}"/>
              </a:ext>
            </a:extLst>
          </p:cNvPr>
          <p:cNvGraphicFramePr>
            <a:graphicFrameLocks noGrp="1"/>
          </p:cNvGraphicFramePr>
          <p:nvPr>
            <p:extLst>
              <p:ext uri="{D42A27DB-BD31-4B8C-83A1-F6EECF244321}">
                <p14:modId xmlns:p14="http://schemas.microsoft.com/office/powerpoint/2010/main" val="3241873799"/>
              </p:ext>
            </p:extLst>
          </p:nvPr>
        </p:nvGraphicFramePr>
        <p:xfrm>
          <a:off x="259652" y="900112"/>
          <a:ext cx="9244112" cy="5638800"/>
        </p:xfrm>
        <a:graphic>
          <a:graphicData uri="http://schemas.openxmlformats.org/drawingml/2006/table">
            <a:tbl>
              <a:tblPr firstRow="1" firstCol="1" bandRow="1"/>
              <a:tblGrid>
                <a:gridCol w="2603470">
                  <a:extLst>
                    <a:ext uri="{9D8B030D-6E8A-4147-A177-3AD203B41FA5}">
                      <a16:colId xmlns:a16="http://schemas.microsoft.com/office/drawing/2014/main" val="3577094058"/>
                    </a:ext>
                  </a:extLst>
                </a:gridCol>
                <a:gridCol w="4417815">
                  <a:extLst>
                    <a:ext uri="{9D8B030D-6E8A-4147-A177-3AD203B41FA5}">
                      <a16:colId xmlns:a16="http://schemas.microsoft.com/office/drawing/2014/main" val="1824393675"/>
                    </a:ext>
                  </a:extLst>
                </a:gridCol>
                <a:gridCol w="2222827">
                  <a:extLst>
                    <a:ext uri="{9D8B030D-6E8A-4147-A177-3AD203B41FA5}">
                      <a16:colId xmlns:a16="http://schemas.microsoft.com/office/drawing/2014/main" val="412045353"/>
                    </a:ext>
                  </a:extLst>
                </a:gridCol>
              </a:tblGrid>
              <a:tr h="167359">
                <a:tc gridSpan="3">
                  <a:txBody>
                    <a:bodyPr/>
                    <a:lstStyle/>
                    <a:p>
                      <a:r>
                        <a:rPr lang="en-US"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Microbial Quality</a:t>
                      </a:r>
                      <a:endParaRPr lang="en-CA" sz="1800" b="1"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5641235"/>
                  </a:ext>
                </a:extLst>
              </a:tr>
              <a:tr h="1171514">
                <a:tc rowSpan="2">
                  <a:txBody>
                    <a:bodyPr/>
                    <a:lstStyle/>
                    <a:p>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 Coliforms and </a:t>
                      </a:r>
                      <a:r>
                        <a:rPr lang="en-US" sz="16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 coli</a:t>
                      </a:r>
                      <a:r>
                        <a:rPr lang="en-US"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(present/absent)</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Water entering the distribution system</a:t>
                      </a:r>
                      <a:r>
                        <a:rPr lang="en-US" sz="1600" u="sng"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Sample for Total Coliforms and </a:t>
                      </a:r>
                      <a:r>
                        <a:rPr lang="en-US" sz="1600" dirty="0" err="1">
                          <a:effectLst/>
                          <a:latin typeface="Arial" panose="020B0604020202020204" pitchFamily="34" charset="0"/>
                          <a:ea typeface="Arial" panose="020B0604020202020204" pitchFamily="34" charset="0"/>
                          <a:cs typeface="Times New Roman" panose="02020603050405020304" pitchFamily="18" charset="0"/>
                        </a:rPr>
                        <a:t>E.Coli</a:t>
                      </a:r>
                      <a:r>
                        <a:rPr lang="en-US" sz="1600" dirty="0">
                          <a:effectLst/>
                          <a:latin typeface="Arial" panose="020B0604020202020204" pitchFamily="34" charset="0"/>
                          <a:ea typeface="Arial" panose="020B0604020202020204" pitchFamily="34" charset="0"/>
                          <a:cs typeface="Times New Roman" panose="02020603050405020304" pitchFamily="18" charset="0"/>
                        </a:rPr>
                        <a:t> as water enters the distribution system from the Clearwell.</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Weekly</a:t>
                      </a:r>
                      <a:r>
                        <a:rPr lang="en-US" sz="1600" dirty="0">
                          <a:effectLst/>
                          <a:latin typeface="Arial" panose="020B0604020202020204" pitchFamily="34" charset="0"/>
                          <a:ea typeface="Arial" panose="020B0604020202020204" pitchFamily="34" charset="0"/>
                          <a:cs typeface="Times New Roman" panose="02020603050405020304" pitchFamily="18" charset="0"/>
                        </a:rPr>
                        <a:t> grab samples</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058450"/>
                  </a:ext>
                </a:extLst>
              </a:tr>
              <a:tr h="1171514">
                <a:tc vMerge="1">
                  <a:txBody>
                    <a:bodyPr/>
                    <a:lstStyle/>
                    <a:p>
                      <a:endParaRPr lang="en-US"/>
                    </a:p>
                  </a:txBody>
                  <a:tcPr/>
                </a:tc>
                <a:tc>
                  <a:txBody>
                    <a:bodyPr/>
                    <a:lstStyle/>
                    <a:p>
                      <a:r>
                        <a:rPr lang="en-US" sz="160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Distribution system sample points</a:t>
                      </a:r>
                      <a:r>
                        <a:rPr lang="en-US" sz="1600" u="sng"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Sample for Total Coliforms and E. Coli throughout the distribution system. </a:t>
                      </a:r>
                      <a:r>
                        <a:rPr lang="en-US" sz="16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rPr>
                        <a:t>Number and location of sample locations to be determined.</a:t>
                      </a:r>
                      <a:r>
                        <a:rPr lang="en-US" sz="1600" u="none" strike="noStrike" dirty="0">
                          <a:solidFill>
                            <a:srgbClr val="C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solidFill>
                            <a:schemeClr val="accent2">
                              <a:lumMod val="75000"/>
                            </a:schemeClr>
                          </a:solidFill>
                          <a:effectLst/>
                          <a:latin typeface="Arial" panose="020B0604020202020204" pitchFamily="34" charset="0"/>
                          <a:ea typeface="Arial" panose="020B0604020202020204" pitchFamily="34" charset="0"/>
                          <a:cs typeface="Times New Roman" panose="02020603050405020304" pitchFamily="18" charset="0"/>
                        </a:rPr>
                        <a:t>Weekly</a:t>
                      </a:r>
                      <a:r>
                        <a:rPr lang="en-US" sz="1600" dirty="0">
                          <a:effectLst/>
                          <a:latin typeface="Arial" panose="020B0604020202020204" pitchFamily="34" charset="0"/>
                          <a:ea typeface="Arial" panose="020B0604020202020204" pitchFamily="34" charset="0"/>
                          <a:cs typeface="Times New Roman" panose="02020603050405020304" pitchFamily="18" charset="0"/>
                        </a:rPr>
                        <a:t> grab samples</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380111"/>
                  </a:ext>
                </a:extLst>
              </a:tr>
              <a:tr h="669437">
                <a:tc rowSpan="2">
                  <a:txBody>
                    <a:bodyPr/>
                    <a:lstStyle/>
                    <a:p>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Giardia and Cryptosporidium</a:t>
                      </a:r>
                      <a:endParaRPr lang="en-CA" sz="1600">
                        <a:effectLst/>
                        <a:latin typeface="Arial" panose="020B0604020202020204" pitchFamily="34" charset="0"/>
                        <a:ea typeface="Arial" panose="020B0604020202020204" pitchFamily="34" charset="0"/>
                        <a:cs typeface="Times New Roman" panose="02020603050405020304" pitchFamily="18" charset="0"/>
                      </a:endParaRPr>
                    </a:p>
                    <a:p>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a:effectLst/>
                        <a:latin typeface="Arial" panose="020B0604020202020204" pitchFamily="34" charset="0"/>
                        <a:ea typeface="Arial" panose="020B0604020202020204" pitchFamily="34" charset="0"/>
                        <a:cs typeface="Times New Roman" panose="02020603050405020304" pitchFamily="18" charset="0"/>
                      </a:endParaRPr>
                    </a:p>
                    <a:p>
                      <a:r>
                        <a:rPr lang="en-US" sz="1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Raw water</a:t>
                      </a:r>
                      <a:r>
                        <a:rPr lang="en-US" sz="1600" u="sng"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Sample at the wellheads of the three production wells</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Arial" panose="020B0604020202020204" pitchFamily="34" charset="0"/>
                          <a:ea typeface="Arial" panose="020B0604020202020204" pitchFamily="34" charset="0"/>
                          <a:cs typeface="Times New Roman" panose="02020603050405020304" pitchFamily="18" charset="0"/>
                        </a:rPr>
                        <a:t>Annually</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802615"/>
                  </a:ext>
                </a:extLst>
              </a:tr>
              <a:tr h="1171514">
                <a:tc vMerge="1">
                  <a:txBody>
                    <a:bodyPr/>
                    <a:lstStyle/>
                    <a:p>
                      <a:endParaRPr lang="en-US"/>
                    </a:p>
                  </a:txBody>
                  <a:tcPr/>
                </a:tc>
                <a:tc>
                  <a:txBody>
                    <a:bodyPr/>
                    <a:lstStyle/>
                    <a:p>
                      <a:r>
                        <a:rPr lang="en-US" sz="160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u="sng"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Treated Water</a:t>
                      </a:r>
                      <a:r>
                        <a:rPr lang="en-US" sz="1600" u="sng"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Sample at point where treated water enters the Clearwell and exits the Clearwell.</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u="none" strike="noStrike"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Arial" panose="020B0604020202020204" pitchFamily="34" charset="0"/>
                          <a:ea typeface="Arial" panose="020B0604020202020204" pitchFamily="34" charset="0"/>
                          <a:cs typeface="Times New Roman" panose="02020603050405020304" pitchFamily="18" charset="0"/>
                        </a:rPr>
                        <a:t>Annually</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465" marR="684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593581"/>
                  </a:ext>
                </a:extLst>
              </a:tr>
            </a:tbl>
          </a:graphicData>
        </a:graphic>
      </p:graphicFrame>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Monitoring Requirements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23</a:t>
            </a:fld>
            <a:endParaRPr lang="en-CA"/>
          </a:p>
        </p:txBody>
      </p:sp>
      <p:sp>
        <p:nvSpPr>
          <p:cNvPr id="5" name="Right Brace 4">
            <a:extLst>
              <a:ext uri="{FF2B5EF4-FFF2-40B4-BE49-F238E27FC236}">
                <a16:creationId xmlns:a16="http://schemas.microsoft.com/office/drawing/2014/main" id="{D5B4F278-79D5-92AC-86C8-1A25FA360A9E}"/>
              </a:ext>
            </a:extLst>
          </p:cNvPr>
          <p:cNvSpPr/>
          <p:nvPr/>
        </p:nvSpPr>
        <p:spPr>
          <a:xfrm>
            <a:off x="9543386" y="2658347"/>
            <a:ext cx="590264" cy="1541306"/>
          </a:xfrm>
          <a:prstGeom prst="rightBrace">
            <a:avLst>
              <a:gd name="adj1" fmla="val 24132"/>
              <a:gd name="adj2" fmla="val 49744"/>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EF843A2A-AC93-6ACB-E9FA-6B525A34EC87}"/>
              </a:ext>
            </a:extLst>
          </p:cNvPr>
          <p:cNvSpPr txBox="1"/>
          <p:nvPr/>
        </p:nvSpPr>
        <p:spPr>
          <a:xfrm>
            <a:off x="10192478" y="3011626"/>
            <a:ext cx="1844800" cy="707886"/>
          </a:xfrm>
          <a:prstGeom prst="rect">
            <a:avLst/>
          </a:prstGeom>
          <a:noFill/>
        </p:spPr>
        <p:txBody>
          <a:bodyPr wrap="none" rtlCol="0">
            <a:spAutoFit/>
          </a:bodyPr>
          <a:lstStyle/>
          <a:p>
            <a:r>
              <a:rPr lang="en-US" sz="2000" b="1" dirty="0">
                <a:solidFill>
                  <a:schemeClr val="accent2">
                    <a:lumMod val="75000"/>
                  </a:schemeClr>
                </a:solidFill>
              </a:rPr>
              <a:t>New Operator </a:t>
            </a:r>
          </a:p>
          <a:p>
            <a:r>
              <a:rPr lang="en-US" sz="2000" b="1" dirty="0">
                <a:solidFill>
                  <a:schemeClr val="accent2">
                    <a:lumMod val="75000"/>
                  </a:schemeClr>
                </a:solidFill>
              </a:rPr>
              <a:t>Responsibilities</a:t>
            </a:r>
          </a:p>
        </p:txBody>
      </p:sp>
    </p:spTree>
    <p:extLst>
      <p:ext uri="{BB962C8B-B14F-4D97-AF65-F5344CB8AC3E}">
        <p14:creationId xmlns:p14="http://schemas.microsoft.com/office/powerpoint/2010/main" val="812308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Monitoring Requirements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24</a:t>
            </a:fld>
            <a:endParaRPr lang="en-CA"/>
          </a:p>
        </p:txBody>
      </p:sp>
      <p:graphicFrame>
        <p:nvGraphicFramePr>
          <p:cNvPr id="3" name="Table 2">
            <a:extLst>
              <a:ext uri="{FF2B5EF4-FFF2-40B4-BE49-F238E27FC236}">
                <a16:creationId xmlns:a16="http://schemas.microsoft.com/office/drawing/2014/main" id="{AB4BE846-41FE-1AE6-D100-3E2DC5E9E348}"/>
              </a:ext>
            </a:extLst>
          </p:cNvPr>
          <p:cNvGraphicFramePr>
            <a:graphicFrameLocks noGrp="1"/>
          </p:cNvGraphicFramePr>
          <p:nvPr>
            <p:extLst>
              <p:ext uri="{D42A27DB-BD31-4B8C-83A1-F6EECF244321}">
                <p14:modId xmlns:p14="http://schemas.microsoft.com/office/powerpoint/2010/main" val="2150322147"/>
              </p:ext>
            </p:extLst>
          </p:nvPr>
        </p:nvGraphicFramePr>
        <p:xfrm>
          <a:off x="721734" y="1794251"/>
          <a:ext cx="7357964" cy="2956560"/>
        </p:xfrm>
        <a:graphic>
          <a:graphicData uri="http://schemas.openxmlformats.org/drawingml/2006/table">
            <a:tbl>
              <a:tblPr firstRow="1" firstCol="1" bandRow="1"/>
              <a:tblGrid>
                <a:gridCol w="1805940">
                  <a:extLst>
                    <a:ext uri="{9D8B030D-6E8A-4147-A177-3AD203B41FA5}">
                      <a16:colId xmlns:a16="http://schemas.microsoft.com/office/drawing/2014/main" val="1463422100"/>
                    </a:ext>
                  </a:extLst>
                </a:gridCol>
                <a:gridCol w="3273519">
                  <a:extLst>
                    <a:ext uri="{9D8B030D-6E8A-4147-A177-3AD203B41FA5}">
                      <a16:colId xmlns:a16="http://schemas.microsoft.com/office/drawing/2014/main" val="2915358390"/>
                    </a:ext>
                  </a:extLst>
                </a:gridCol>
                <a:gridCol w="2278505">
                  <a:extLst>
                    <a:ext uri="{9D8B030D-6E8A-4147-A177-3AD203B41FA5}">
                      <a16:colId xmlns:a16="http://schemas.microsoft.com/office/drawing/2014/main" val="1391529311"/>
                    </a:ext>
                  </a:extLst>
                </a:gridCol>
              </a:tblGrid>
              <a:tr h="0">
                <a:tc gridSpan="3">
                  <a:txBody>
                    <a:bodyPr/>
                    <a:lstStyle/>
                    <a:p>
                      <a:r>
                        <a:rPr lang="en-US" sz="18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Lead Monitoring Program</a:t>
                      </a:r>
                      <a:endParaRPr lang="en-CA" sz="18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2659367"/>
                  </a:ext>
                </a:extLst>
              </a:tr>
              <a:tr h="1621790">
                <a:tc>
                  <a:txBody>
                    <a:bodyPr/>
                    <a:lstStyle/>
                    <a:p>
                      <a:r>
                        <a:rPr lang="en-US" sz="1600" dirty="0">
                          <a:effectLst/>
                          <a:latin typeface="Arial" panose="020B0604020202020204" pitchFamily="34" charset="0"/>
                          <a:ea typeface="Arial" panose="020B0604020202020204" pitchFamily="34" charset="0"/>
                          <a:cs typeface="Times New Roman" panose="02020603050405020304" pitchFamily="18" charset="0"/>
                        </a:rPr>
                        <a:t>Lead &amp; Copper</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u="sng" dirty="0">
                          <a:effectLst/>
                          <a:latin typeface="Arial" panose="020B0604020202020204" pitchFamily="34" charset="0"/>
                          <a:ea typeface="Arial" panose="020B0604020202020204" pitchFamily="34" charset="0"/>
                          <a:cs typeface="Times New Roman" panose="02020603050405020304" pitchFamily="18" charset="0"/>
                        </a:rPr>
                        <a:t>Lead/Copper Monitoring-Point of entry and representative locations within the distribution system based on </a:t>
                      </a:r>
                      <a:r>
                        <a:rPr lang="en-US" sz="1600" b="1" u="sng" dirty="0">
                          <a:solidFill>
                            <a:srgbClr val="C00000"/>
                          </a:solidFill>
                          <a:effectLst/>
                          <a:latin typeface="Arial" panose="020B0604020202020204" pitchFamily="34" charset="0"/>
                          <a:ea typeface="Arial" panose="020B0604020202020204" pitchFamily="34" charset="0"/>
                          <a:cs typeface="Times New Roman" panose="02020603050405020304" pitchFamily="18" charset="0"/>
                        </a:rPr>
                        <a:t>population served</a:t>
                      </a:r>
                      <a:r>
                        <a:rPr lang="en-US" sz="1600" u="sng" dirty="0">
                          <a:effectLst/>
                          <a:latin typeface="Arial" panose="020B0604020202020204" pitchFamily="34" charset="0"/>
                          <a:ea typeface="Arial" panose="020B0604020202020204" pitchFamily="34" charset="0"/>
                          <a:cs typeface="Times New Roman" panose="02020603050405020304" pitchFamily="18" charset="0"/>
                        </a:rPr>
                        <a:t>:</a:t>
                      </a:r>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Sample at the point where treated water leaves the Clearwell before entering the distribution system. </a:t>
                      </a:r>
                      <a:r>
                        <a:rPr lang="en-US" sz="16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rPr>
                        <a:t>Distribution sample number and locations to be determined.</a:t>
                      </a:r>
                      <a:endParaRPr lang="en-CA" sz="16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p>
                      <a:r>
                        <a:rPr lang="en-US" sz="1600" u="none" strike="noStrike"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Arial" panose="020B0604020202020204" pitchFamily="34" charset="0"/>
                          <a:ea typeface="Arial" panose="020B0604020202020204" pitchFamily="34" charset="0"/>
                          <a:cs typeface="Times New Roman" panose="02020603050405020304" pitchFamily="18" charset="0"/>
                        </a:rPr>
                        <a:t>Annually during warmer months</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p>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CA"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51345"/>
                  </a:ext>
                </a:extLst>
              </a:tr>
            </a:tbl>
          </a:graphicData>
        </a:graphic>
      </p:graphicFrame>
      <p:sp>
        <p:nvSpPr>
          <p:cNvPr id="5" name="Right Brace 4">
            <a:extLst>
              <a:ext uri="{FF2B5EF4-FFF2-40B4-BE49-F238E27FC236}">
                <a16:creationId xmlns:a16="http://schemas.microsoft.com/office/drawing/2014/main" id="{4F7C6E78-06FF-8B35-783C-E8F51441FB18}"/>
              </a:ext>
            </a:extLst>
          </p:cNvPr>
          <p:cNvSpPr/>
          <p:nvPr/>
        </p:nvSpPr>
        <p:spPr>
          <a:xfrm>
            <a:off x="8094688" y="2385980"/>
            <a:ext cx="590264" cy="2086040"/>
          </a:xfrm>
          <a:prstGeom prst="rightBrace">
            <a:avLst>
              <a:gd name="adj1" fmla="val 24132"/>
              <a:gd name="adj2" fmla="val 49744"/>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198A909-6575-7058-8BD2-6A44CF9C2190}"/>
              </a:ext>
            </a:extLst>
          </p:cNvPr>
          <p:cNvSpPr txBox="1"/>
          <p:nvPr/>
        </p:nvSpPr>
        <p:spPr>
          <a:xfrm>
            <a:off x="8848711" y="2736878"/>
            <a:ext cx="2743200" cy="1323439"/>
          </a:xfrm>
          <a:prstGeom prst="rect">
            <a:avLst/>
          </a:prstGeom>
          <a:noFill/>
        </p:spPr>
        <p:txBody>
          <a:bodyPr wrap="square" rtlCol="0">
            <a:spAutoFit/>
          </a:bodyPr>
          <a:lstStyle/>
          <a:p>
            <a:r>
              <a:rPr lang="en-US" sz="2000" b="1" dirty="0">
                <a:solidFill>
                  <a:schemeClr val="accent2">
                    <a:lumMod val="75000"/>
                  </a:schemeClr>
                </a:solidFill>
              </a:rPr>
              <a:t>Likely a joint project with AFNWA Engineering/Ops staff and operators</a:t>
            </a:r>
          </a:p>
        </p:txBody>
      </p:sp>
    </p:spTree>
    <p:extLst>
      <p:ext uri="{BB962C8B-B14F-4D97-AF65-F5344CB8AC3E}">
        <p14:creationId xmlns:p14="http://schemas.microsoft.com/office/powerpoint/2010/main" val="4249940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Monitoring Requirements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25</a:t>
            </a:fld>
            <a:endParaRPr lang="en-CA"/>
          </a:p>
        </p:txBody>
      </p:sp>
      <p:graphicFrame>
        <p:nvGraphicFramePr>
          <p:cNvPr id="5" name="Table 4">
            <a:extLst>
              <a:ext uri="{FF2B5EF4-FFF2-40B4-BE49-F238E27FC236}">
                <a16:creationId xmlns:a16="http://schemas.microsoft.com/office/drawing/2014/main" id="{84355368-45F1-E8D5-F5F0-D8345CC2DF67}"/>
              </a:ext>
            </a:extLst>
          </p:cNvPr>
          <p:cNvGraphicFramePr>
            <a:graphicFrameLocks noGrp="1"/>
          </p:cNvGraphicFramePr>
          <p:nvPr>
            <p:extLst>
              <p:ext uri="{D42A27DB-BD31-4B8C-83A1-F6EECF244321}">
                <p14:modId xmlns:p14="http://schemas.microsoft.com/office/powerpoint/2010/main" val="2989353331"/>
              </p:ext>
            </p:extLst>
          </p:nvPr>
        </p:nvGraphicFramePr>
        <p:xfrm>
          <a:off x="497385" y="748622"/>
          <a:ext cx="7747205" cy="5986400"/>
        </p:xfrm>
        <a:graphic>
          <a:graphicData uri="http://schemas.openxmlformats.org/drawingml/2006/table">
            <a:tbl>
              <a:tblPr firstRow="1" firstCol="1" bandRow="1"/>
              <a:tblGrid>
                <a:gridCol w="1805940">
                  <a:extLst>
                    <a:ext uri="{9D8B030D-6E8A-4147-A177-3AD203B41FA5}">
                      <a16:colId xmlns:a16="http://schemas.microsoft.com/office/drawing/2014/main" val="1891812493"/>
                    </a:ext>
                  </a:extLst>
                </a:gridCol>
                <a:gridCol w="3827652">
                  <a:extLst>
                    <a:ext uri="{9D8B030D-6E8A-4147-A177-3AD203B41FA5}">
                      <a16:colId xmlns:a16="http://schemas.microsoft.com/office/drawing/2014/main" val="2583806778"/>
                    </a:ext>
                  </a:extLst>
                </a:gridCol>
                <a:gridCol w="2113613">
                  <a:extLst>
                    <a:ext uri="{9D8B030D-6E8A-4147-A177-3AD203B41FA5}">
                      <a16:colId xmlns:a16="http://schemas.microsoft.com/office/drawing/2014/main" val="4060509689"/>
                    </a:ext>
                  </a:extLst>
                </a:gridCol>
              </a:tblGrid>
              <a:tr h="0">
                <a:tc gridSpan="3">
                  <a:txBody>
                    <a:bodyPr/>
                    <a:lstStyle/>
                    <a:p>
                      <a:r>
                        <a:rPr lang="en-US" sz="1800" b="1" dirty="0">
                          <a:solidFill>
                            <a:srgbClr val="FFFFFF"/>
                          </a:solidFill>
                          <a:effectLst/>
                          <a:latin typeface="+mn-lt"/>
                          <a:ea typeface="Arial" panose="020B0604020202020204" pitchFamily="34" charset="0"/>
                          <a:cs typeface="Times New Roman" panose="02020603050405020304" pitchFamily="18" charset="0"/>
                        </a:rPr>
                        <a:t>Disinfection By-products</a:t>
                      </a:r>
                      <a:endParaRPr lang="en-CA" sz="1800" b="1"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8759999"/>
                  </a:ext>
                </a:extLst>
              </a:tr>
              <a:tr h="795655">
                <a:tc>
                  <a:txBody>
                    <a:bodyPr/>
                    <a:lstStyle/>
                    <a:p>
                      <a:r>
                        <a:rPr lang="en-US" sz="1600" b="1" dirty="0">
                          <a:effectLst/>
                          <a:latin typeface="+mn-lt"/>
                          <a:ea typeface="Arial" panose="020B0604020202020204" pitchFamily="34" charset="0"/>
                          <a:cs typeface="Times New Roman" panose="02020603050405020304" pitchFamily="18" charset="0"/>
                        </a:rPr>
                        <a:t>Total Trihalomethanes (THMs)</a:t>
                      </a:r>
                      <a:endParaRPr lang="en-CA"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u="sng" dirty="0">
                          <a:effectLst/>
                          <a:latin typeface="+mn-lt"/>
                          <a:ea typeface="Arial" panose="020B0604020202020204" pitchFamily="34" charset="0"/>
                          <a:cs typeface="Times New Roman" panose="02020603050405020304" pitchFamily="18" charset="0"/>
                        </a:rPr>
                        <a:t>Treated Water:</a:t>
                      </a:r>
                      <a:endParaRPr lang="en-CA" sz="1600" dirty="0">
                        <a:effectLst/>
                        <a:latin typeface="+mn-lt"/>
                        <a:ea typeface="Arial" panose="020B0604020202020204" pitchFamily="34" charset="0"/>
                        <a:cs typeface="Times New Roman" panose="02020603050405020304" pitchFamily="18" charset="0"/>
                      </a:endParaRPr>
                    </a:p>
                    <a:p>
                      <a:r>
                        <a:rPr lang="en-US" sz="1600" u="none" kern="1200" dirty="0">
                          <a:solidFill>
                            <a:schemeClr val="tx1"/>
                          </a:solidFill>
                          <a:effectLst/>
                          <a:latin typeface="+mn-lt"/>
                          <a:ea typeface="+mn-ea"/>
                          <a:cs typeface="+mn-cs"/>
                        </a:rPr>
                        <a:t>Select distribution system sampling point(s) – representative of the highest levels (e.g. areas with the longest retention times).</a:t>
                      </a:r>
                      <a:endParaRPr lang="en-CA" sz="1600" u="none" kern="1200" dirty="0">
                        <a:solidFill>
                          <a:schemeClr val="tx1"/>
                        </a:solidFill>
                        <a:effectLst/>
                        <a:latin typeface="+mn-lt"/>
                        <a:ea typeface="+mn-ea"/>
                        <a:cs typeface="+mn-cs"/>
                      </a:endParaRPr>
                    </a:p>
                    <a:p>
                      <a:r>
                        <a:rPr lang="en-US" sz="1600" dirty="0">
                          <a:effectLst/>
                          <a:latin typeface="+mn-lt"/>
                          <a:ea typeface="Arial" panose="020B0604020202020204" pitchFamily="34" charset="0"/>
                          <a:cs typeface="Times New Roman" panose="02020603050405020304" pitchFamily="18" charset="0"/>
                        </a:rPr>
                        <a:t> </a:t>
                      </a:r>
                      <a:endParaRPr lang="en-CA"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mn-lt"/>
                          <a:ea typeface="Arial" panose="020B0604020202020204" pitchFamily="34" charset="0"/>
                          <a:cs typeface="Times New Roman" panose="02020603050405020304" pitchFamily="18" charset="0"/>
                        </a:rPr>
                        <a:t>Quarterly grab samples</a:t>
                      </a:r>
                      <a:endParaRPr lang="en-CA"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297887"/>
                  </a:ext>
                </a:extLst>
              </a:tr>
              <a:tr h="896620">
                <a:tc>
                  <a:txBody>
                    <a:bodyPr/>
                    <a:lstStyle/>
                    <a:p>
                      <a:r>
                        <a:rPr lang="en-US" sz="1600" b="1" dirty="0" err="1">
                          <a:effectLst/>
                          <a:latin typeface="+mn-lt"/>
                          <a:ea typeface="Arial" panose="020B0604020202020204" pitchFamily="34" charset="0"/>
                          <a:cs typeface="Times New Roman" panose="02020603050405020304" pitchFamily="18" charset="0"/>
                        </a:rPr>
                        <a:t>Haloacetic</a:t>
                      </a:r>
                      <a:r>
                        <a:rPr lang="en-US" sz="1600" b="1" dirty="0">
                          <a:effectLst/>
                          <a:latin typeface="+mn-lt"/>
                          <a:ea typeface="Arial" panose="020B0604020202020204" pitchFamily="34" charset="0"/>
                          <a:cs typeface="Times New Roman" panose="02020603050405020304" pitchFamily="18" charset="0"/>
                        </a:rPr>
                        <a:t> Acids (HAAs)</a:t>
                      </a:r>
                      <a:endParaRPr lang="en-CA"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u="sng" dirty="0">
                          <a:effectLst/>
                          <a:latin typeface="+mn-lt"/>
                          <a:ea typeface="Arial" panose="020B0604020202020204" pitchFamily="34" charset="0"/>
                          <a:cs typeface="Times New Roman" panose="02020603050405020304" pitchFamily="18" charset="0"/>
                        </a:rPr>
                        <a:t>Treated Water:</a:t>
                      </a:r>
                      <a:endParaRPr lang="en-CA" sz="1600" dirty="0">
                        <a:effectLst/>
                        <a:latin typeface="+mn-lt"/>
                        <a:ea typeface="Arial" panose="020B0604020202020204" pitchFamily="34" charset="0"/>
                        <a:cs typeface="Times New Roman" panose="02020603050405020304" pitchFamily="18" charset="0"/>
                      </a:endParaRPr>
                    </a:p>
                    <a:p>
                      <a:r>
                        <a:rPr lang="en-US" sz="1600" u="none" kern="1200" dirty="0">
                          <a:solidFill>
                            <a:schemeClr val="tx1"/>
                          </a:solidFill>
                          <a:effectLst/>
                          <a:latin typeface="+mn-lt"/>
                          <a:ea typeface="+mn-ea"/>
                          <a:cs typeface="+mn-cs"/>
                        </a:rPr>
                        <a:t>Select distribution system sampling point(s) – where historical data show the highest concentrations or in the middle and extremities of the distribution system. </a:t>
                      </a:r>
                      <a:endParaRPr lang="en-CA" sz="1600" u="none" kern="1200" dirty="0">
                        <a:solidFill>
                          <a:schemeClr val="tx1"/>
                        </a:solidFill>
                        <a:effectLst/>
                        <a:latin typeface="+mn-lt"/>
                        <a:ea typeface="+mn-ea"/>
                        <a:cs typeface="+mn-cs"/>
                      </a:endParaRPr>
                    </a:p>
                    <a:p>
                      <a:r>
                        <a:rPr lang="en-US" sz="1600" dirty="0">
                          <a:effectLst/>
                          <a:latin typeface="+mn-lt"/>
                          <a:ea typeface="Arial" panose="020B0604020202020204" pitchFamily="34" charset="0"/>
                          <a:cs typeface="Times New Roman" panose="02020603050405020304" pitchFamily="18" charset="0"/>
                        </a:rPr>
                        <a:t> </a:t>
                      </a:r>
                      <a:endParaRPr lang="en-CA" sz="1600" dirty="0">
                        <a:effectLst/>
                        <a:latin typeface="+mn-lt"/>
                        <a:ea typeface="Arial" panose="020B0604020202020204" pitchFamily="34" charset="0"/>
                        <a:cs typeface="Times New Roman" panose="02020603050405020304" pitchFamily="18" charset="0"/>
                      </a:endParaRPr>
                    </a:p>
                    <a:p>
                      <a:r>
                        <a:rPr lang="en-US" sz="1600" dirty="0">
                          <a:effectLst/>
                          <a:latin typeface="+mn-lt"/>
                          <a:ea typeface="Arial" panose="020B0604020202020204" pitchFamily="34" charset="0"/>
                          <a:cs typeface="Times New Roman" panose="02020603050405020304" pitchFamily="18" charset="0"/>
                        </a:rPr>
                        <a:t> </a:t>
                      </a:r>
                      <a:endParaRPr lang="en-CA"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effectLst/>
                          <a:latin typeface="+mn-lt"/>
                          <a:ea typeface="Arial" panose="020B0604020202020204" pitchFamily="34" charset="0"/>
                          <a:cs typeface="Times New Roman" panose="02020603050405020304" pitchFamily="18" charset="0"/>
                        </a:rPr>
                        <a:t>Quarterly grab samples</a:t>
                      </a:r>
                      <a:endParaRPr lang="en-CA" sz="1600" dirty="0">
                        <a:effectLst/>
                        <a:latin typeface="+mn-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334200"/>
                  </a:ext>
                </a:extLst>
              </a:tr>
              <a:tr h="1272835">
                <a:tc>
                  <a:txBody>
                    <a:bodyPr/>
                    <a:lstStyle/>
                    <a:p>
                      <a:pPr>
                        <a:lnSpc>
                          <a:spcPct val="107000"/>
                        </a:lnSpc>
                        <a:spcAft>
                          <a:spcPts val="800"/>
                        </a:spcAft>
                      </a:pPr>
                      <a:r>
                        <a:rPr lang="en-US" sz="1600" b="1">
                          <a:effectLst/>
                          <a:latin typeface="+mn-lt"/>
                          <a:ea typeface="Calibri" panose="020F0502020204030204" pitchFamily="34" charset="0"/>
                          <a:cs typeface="Times New Roman" panose="02020603050405020304" pitchFamily="18" charset="0"/>
                        </a:rPr>
                        <a:t>Chlorate – if storing sodium hypochlorite more than 3 months</a:t>
                      </a:r>
                      <a:endParaRPr lang="en-CA" sz="16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a:effectLst/>
                          <a:latin typeface="+mn-lt"/>
                          <a:ea typeface="Calibri" panose="020F0502020204030204" pitchFamily="34" charset="0"/>
                          <a:cs typeface="Times New Roman" panose="02020603050405020304" pitchFamily="18" charset="0"/>
                        </a:rPr>
                        <a:t>☐ N/A</a:t>
                      </a:r>
                      <a:endParaRPr lang="en-CA"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u="sng" dirty="0">
                          <a:effectLst/>
                          <a:latin typeface="+mn-lt"/>
                          <a:ea typeface="Calibri" panose="020F0502020204030204" pitchFamily="34" charset="0"/>
                          <a:cs typeface="Times New Roman" panose="02020603050405020304" pitchFamily="18" charset="0"/>
                        </a:rPr>
                        <a:t>Water entering the distribution system </a:t>
                      </a:r>
                      <a:endParaRPr lang="en-CA"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 </a:t>
                      </a:r>
                      <a:endParaRPr lang="en-CA"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solidFill>
                            <a:schemeClr val="tx1"/>
                          </a:solidFill>
                          <a:effectLst/>
                          <a:latin typeface="+mn-lt"/>
                          <a:ea typeface="Calibri" panose="020F0502020204030204" pitchFamily="34" charset="0"/>
                          <a:cs typeface="Times New Roman" panose="02020603050405020304" pitchFamily="18" charset="0"/>
                        </a:rPr>
                        <a:t>Quarterly</a:t>
                      </a:r>
                      <a:endParaRPr lang="en-C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051870"/>
                  </a:ext>
                </a:extLst>
              </a:tr>
              <a:tr h="896620">
                <a:tc>
                  <a:txBody>
                    <a:bodyPr/>
                    <a:lstStyle/>
                    <a:p>
                      <a:pPr>
                        <a:lnSpc>
                          <a:spcPct val="107000"/>
                        </a:lnSpc>
                        <a:spcAft>
                          <a:spcPts val="800"/>
                        </a:spcAft>
                      </a:pPr>
                      <a:r>
                        <a:rPr lang="en-US" sz="1600" b="1" dirty="0">
                          <a:effectLst/>
                          <a:latin typeface="+mn-lt"/>
                          <a:ea typeface="Calibri" panose="020F0502020204030204" pitchFamily="34" charset="0"/>
                          <a:cs typeface="Times New Roman" panose="02020603050405020304" pitchFamily="18" charset="0"/>
                        </a:rPr>
                        <a:t>Bromate – if storing sodium hypochlorite more than 3 months</a:t>
                      </a:r>
                      <a:endParaRPr lang="en-CA" sz="16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mn-lt"/>
                          <a:ea typeface="Calibri" panose="020F0502020204030204" pitchFamily="34" charset="0"/>
                          <a:cs typeface="Times New Roman" panose="02020603050405020304" pitchFamily="18" charset="0"/>
                        </a:rPr>
                        <a:t>☐ N/A</a:t>
                      </a:r>
                      <a:endParaRPr lang="en-CA" sz="16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u="sng">
                          <a:effectLst/>
                          <a:latin typeface="+mn-lt"/>
                          <a:ea typeface="Calibri" panose="020F0502020204030204" pitchFamily="34" charset="0"/>
                          <a:cs typeface="Times New Roman" panose="02020603050405020304" pitchFamily="18" charset="0"/>
                        </a:rPr>
                        <a:t>Water entering the distribution system </a:t>
                      </a:r>
                      <a:endParaRPr lang="en-CA" sz="160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US" sz="1600">
                          <a:solidFill>
                            <a:srgbClr val="7F7F7F"/>
                          </a:solidFill>
                          <a:effectLst/>
                          <a:latin typeface="+mn-lt"/>
                          <a:ea typeface="Calibri" panose="020F0502020204030204" pitchFamily="34" charset="0"/>
                          <a:cs typeface="Times New Roman" panose="02020603050405020304" pitchFamily="18" charset="0"/>
                        </a:rPr>
                        <a:t>Insert/list sample location.</a:t>
                      </a:r>
                      <a:endParaRPr lang="en-CA" sz="16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solidFill>
                            <a:schemeClr val="tx1"/>
                          </a:solidFill>
                          <a:effectLst/>
                          <a:latin typeface="+mn-lt"/>
                          <a:ea typeface="Calibri" panose="020F0502020204030204" pitchFamily="34" charset="0"/>
                          <a:cs typeface="Times New Roman" panose="02020603050405020304" pitchFamily="18" charset="0"/>
                        </a:rPr>
                        <a:t>Quarterly</a:t>
                      </a:r>
                      <a:endParaRPr lang="en-CA"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689752"/>
                  </a:ext>
                </a:extLst>
              </a:tr>
            </a:tbl>
          </a:graphicData>
        </a:graphic>
      </p:graphicFrame>
      <p:sp>
        <p:nvSpPr>
          <p:cNvPr id="7" name="Right Brace 6">
            <a:extLst>
              <a:ext uri="{FF2B5EF4-FFF2-40B4-BE49-F238E27FC236}">
                <a16:creationId xmlns:a16="http://schemas.microsoft.com/office/drawing/2014/main" id="{57EC09F6-AD0A-5FDD-C818-DB7C055173E7}"/>
              </a:ext>
            </a:extLst>
          </p:cNvPr>
          <p:cNvSpPr/>
          <p:nvPr/>
        </p:nvSpPr>
        <p:spPr>
          <a:xfrm>
            <a:off x="8315468" y="1049310"/>
            <a:ext cx="590264" cy="5546361"/>
          </a:xfrm>
          <a:prstGeom prst="rightBrace">
            <a:avLst>
              <a:gd name="adj1" fmla="val 24132"/>
              <a:gd name="adj2" fmla="val 49744"/>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C4B43B4-2AA0-D0AD-19D0-E66D38E07D5A}"/>
              </a:ext>
            </a:extLst>
          </p:cNvPr>
          <p:cNvSpPr txBox="1"/>
          <p:nvPr/>
        </p:nvSpPr>
        <p:spPr>
          <a:xfrm>
            <a:off x="8976610" y="3041111"/>
            <a:ext cx="2743200" cy="1323439"/>
          </a:xfrm>
          <a:prstGeom prst="rect">
            <a:avLst/>
          </a:prstGeom>
          <a:noFill/>
        </p:spPr>
        <p:txBody>
          <a:bodyPr wrap="square" rtlCol="0">
            <a:spAutoFit/>
          </a:bodyPr>
          <a:lstStyle/>
          <a:p>
            <a:r>
              <a:rPr lang="en-US" sz="2000" b="1" dirty="0">
                <a:solidFill>
                  <a:schemeClr val="accent2">
                    <a:lumMod val="75000"/>
                  </a:schemeClr>
                </a:solidFill>
              </a:rPr>
              <a:t>Likely a joint project with AFNWA Engineering/Ops staff and operators</a:t>
            </a:r>
          </a:p>
        </p:txBody>
      </p:sp>
    </p:spTree>
    <p:extLst>
      <p:ext uri="{BB962C8B-B14F-4D97-AF65-F5344CB8AC3E}">
        <p14:creationId xmlns:p14="http://schemas.microsoft.com/office/powerpoint/2010/main" val="3542815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B24EC-C3AB-8FCB-8276-9F992AB4EAD5}"/>
              </a:ext>
            </a:extLst>
          </p:cNvPr>
          <p:cNvPicPr>
            <a:picLocks noChangeAspect="1"/>
          </p:cNvPicPr>
          <p:nvPr/>
        </p:nvPicPr>
        <p:blipFill rotWithShape="1">
          <a:blip r:embed="rId2">
            <a:duotone>
              <a:prstClr val="black"/>
              <a:schemeClr val="accent2">
                <a:tint val="45000"/>
                <a:satMod val="400000"/>
              </a:schemeClr>
            </a:duotone>
          </a:blip>
          <a:srcRect l="76263" r="2750" b="90517"/>
          <a:stretch/>
        </p:blipFill>
        <p:spPr>
          <a:xfrm>
            <a:off x="678107" y="1119937"/>
            <a:ext cx="1992085" cy="831115"/>
          </a:xfrm>
          <a:prstGeom prst="rect">
            <a:avLst/>
          </a:prstGeom>
        </p:spPr>
      </p:pic>
      <p:pic>
        <p:nvPicPr>
          <p:cNvPr id="5" name="Picture 4">
            <a:extLst>
              <a:ext uri="{FF2B5EF4-FFF2-40B4-BE49-F238E27FC236}">
                <a16:creationId xmlns:a16="http://schemas.microsoft.com/office/drawing/2014/main" id="{696669CA-F823-7A6C-834F-B962C414CFA6}"/>
              </a:ext>
            </a:extLst>
          </p:cNvPr>
          <p:cNvPicPr>
            <a:picLocks noChangeAspect="1"/>
          </p:cNvPicPr>
          <p:nvPr/>
        </p:nvPicPr>
        <p:blipFill rotWithShape="1">
          <a:blip r:embed="rId2"/>
          <a:srcRect l="76422" t="34529" r="11011" b="61993"/>
          <a:stretch/>
        </p:blipFill>
        <p:spPr>
          <a:xfrm>
            <a:off x="5081117" y="4397560"/>
            <a:ext cx="1254449" cy="306949"/>
          </a:xfrm>
          <a:prstGeom prst="rect">
            <a:avLst/>
          </a:prstGeom>
        </p:spPr>
      </p:pic>
      <p:pic>
        <p:nvPicPr>
          <p:cNvPr id="6" name="Picture 5">
            <a:extLst>
              <a:ext uri="{FF2B5EF4-FFF2-40B4-BE49-F238E27FC236}">
                <a16:creationId xmlns:a16="http://schemas.microsoft.com/office/drawing/2014/main" id="{FEE807E2-5E74-75A4-1AEC-A8B3C0AF2F4B}"/>
              </a:ext>
            </a:extLst>
          </p:cNvPr>
          <p:cNvPicPr>
            <a:picLocks noChangeAspect="1"/>
          </p:cNvPicPr>
          <p:nvPr/>
        </p:nvPicPr>
        <p:blipFill rotWithShape="1">
          <a:blip r:embed="rId2">
            <a:duotone>
              <a:prstClr val="black"/>
              <a:schemeClr val="accent2">
                <a:tint val="45000"/>
                <a:satMod val="400000"/>
              </a:schemeClr>
            </a:duotone>
          </a:blip>
          <a:srcRect l="53218" t="33863" r="33364" b="62304"/>
          <a:stretch/>
        </p:blipFill>
        <p:spPr>
          <a:xfrm>
            <a:off x="5095639" y="1370083"/>
            <a:ext cx="1254448" cy="330821"/>
          </a:xfrm>
          <a:prstGeom prst="rect">
            <a:avLst/>
          </a:prstGeom>
        </p:spPr>
      </p:pic>
      <p:pic>
        <p:nvPicPr>
          <p:cNvPr id="7" name="Picture 6">
            <a:extLst>
              <a:ext uri="{FF2B5EF4-FFF2-40B4-BE49-F238E27FC236}">
                <a16:creationId xmlns:a16="http://schemas.microsoft.com/office/drawing/2014/main" id="{3164FD0F-8F26-E5FD-AFFB-8660A6394459}"/>
              </a:ext>
            </a:extLst>
          </p:cNvPr>
          <p:cNvPicPr>
            <a:picLocks noChangeAspect="1"/>
          </p:cNvPicPr>
          <p:nvPr/>
        </p:nvPicPr>
        <p:blipFill rotWithShape="1">
          <a:blip r:embed="rId2">
            <a:duotone>
              <a:prstClr val="black"/>
              <a:schemeClr val="accent2">
                <a:tint val="45000"/>
                <a:satMod val="400000"/>
              </a:schemeClr>
            </a:duotone>
          </a:blip>
          <a:srcRect l="2256" t="34127" r="81334" b="59136"/>
          <a:stretch/>
        </p:blipFill>
        <p:spPr>
          <a:xfrm>
            <a:off x="895348" y="4260264"/>
            <a:ext cx="1557602" cy="581542"/>
          </a:xfrm>
          <a:prstGeom prst="rect">
            <a:avLst/>
          </a:prstGeom>
        </p:spPr>
      </p:pic>
      <p:sp>
        <p:nvSpPr>
          <p:cNvPr id="8" name="TextBox 7">
            <a:extLst>
              <a:ext uri="{FF2B5EF4-FFF2-40B4-BE49-F238E27FC236}">
                <a16:creationId xmlns:a16="http://schemas.microsoft.com/office/drawing/2014/main" id="{F78D69F6-31F2-36C5-1174-4988A6E66B20}"/>
              </a:ext>
            </a:extLst>
          </p:cNvPr>
          <p:cNvSpPr txBox="1"/>
          <p:nvPr/>
        </p:nvSpPr>
        <p:spPr>
          <a:xfrm>
            <a:off x="3019269" y="2571498"/>
            <a:ext cx="1673088" cy="1323439"/>
          </a:xfrm>
          <a:prstGeom prst="rect">
            <a:avLst/>
          </a:prstGeom>
          <a:solidFill>
            <a:schemeClr val="accent1">
              <a:lumMod val="75000"/>
            </a:schemeClr>
          </a:solidFill>
        </p:spPr>
        <p:txBody>
          <a:bodyPr wrap="square" rtlCol="0">
            <a:spAutoFit/>
          </a:bodyPr>
          <a:lstStyle/>
          <a:p>
            <a:pPr algn="ctr"/>
            <a:r>
              <a:rPr lang="en-US" sz="2000" dirty="0">
                <a:solidFill>
                  <a:schemeClr val="bg1"/>
                </a:solidFill>
              </a:rPr>
              <a:t>Operations </a:t>
            </a:r>
          </a:p>
          <a:p>
            <a:pPr algn="ctr"/>
            <a:r>
              <a:rPr lang="en-US" sz="2000" dirty="0">
                <a:solidFill>
                  <a:schemeClr val="bg1"/>
                </a:solidFill>
              </a:rPr>
              <a:t>and </a:t>
            </a:r>
          </a:p>
          <a:p>
            <a:pPr algn="ctr"/>
            <a:r>
              <a:rPr lang="en-US" sz="2000" dirty="0">
                <a:solidFill>
                  <a:schemeClr val="bg1"/>
                </a:solidFill>
              </a:rPr>
              <a:t>day-to-day activities</a:t>
            </a:r>
          </a:p>
        </p:txBody>
      </p:sp>
      <p:cxnSp>
        <p:nvCxnSpPr>
          <p:cNvPr id="9" name="Straight Arrow Connector 8">
            <a:extLst>
              <a:ext uri="{FF2B5EF4-FFF2-40B4-BE49-F238E27FC236}">
                <a16:creationId xmlns:a16="http://schemas.microsoft.com/office/drawing/2014/main" id="{0FF2F83B-3C2F-B26B-67C8-A9050EEFE301}"/>
              </a:ext>
            </a:extLst>
          </p:cNvPr>
          <p:cNvCxnSpPr>
            <a:cxnSpLocks/>
            <a:stCxn id="4" idx="3"/>
            <a:endCxn id="8" idx="1"/>
          </p:cNvCxnSpPr>
          <p:nvPr/>
        </p:nvCxnSpPr>
        <p:spPr>
          <a:xfrm>
            <a:off x="2670192" y="1535495"/>
            <a:ext cx="349077" cy="169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F7A830-C82C-09A0-6640-250F60F4168B}"/>
              </a:ext>
            </a:extLst>
          </p:cNvPr>
          <p:cNvCxnSpPr>
            <a:cxnSpLocks/>
            <a:stCxn id="7" idx="3"/>
            <a:endCxn id="8" idx="1"/>
          </p:cNvCxnSpPr>
          <p:nvPr/>
        </p:nvCxnSpPr>
        <p:spPr>
          <a:xfrm flipV="1">
            <a:off x="2452950" y="3233218"/>
            <a:ext cx="566319" cy="1317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5074FA3-7214-E320-AF8D-5A5133605896}"/>
              </a:ext>
            </a:extLst>
          </p:cNvPr>
          <p:cNvCxnSpPr>
            <a:cxnSpLocks/>
            <a:stCxn id="5" idx="1"/>
            <a:endCxn id="8" idx="3"/>
          </p:cNvCxnSpPr>
          <p:nvPr/>
        </p:nvCxnSpPr>
        <p:spPr>
          <a:xfrm flipH="1" flipV="1">
            <a:off x="4692357" y="3233218"/>
            <a:ext cx="388760" cy="1317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E22C587-0003-687F-B4BF-C2723BA241D3}"/>
              </a:ext>
            </a:extLst>
          </p:cNvPr>
          <p:cNvCxnSpPr>
            <a:cxnSpLocks/>
            <a:stCxn id="6" idx="1"/>
            <a:endCxn id="8" idx="3"/>
          </p:cNvCxnSpPr>
          <p:nvPr/>
        </p:nvCxnSpPr>
        <p:spPr>
          <a:xfrm flipH="1">
            <a:off x="4692357" y="1535494"/>
            <a:ext cx="403282" cy="1697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6C4B06-64F6-737D-A167-5685285FED31}"/>
              </a:ext>
            </a:extLst>
          </p:cNvPr>
          <p:cNvCxnSpPr/>
          <p:nvPr/>
        </p:nvCxnSpPr>
        <p:spPr>
          <a:xfrm flipV="1">
            <a:off x="6335566" y="419725"/>
            <a:ext cx="634860" cy="3977835"/>
          </a:xfrm>
          <a:prstGeom prst="line">
            <a:avLst/>
          </a:prstGeom>
          <a:ln w="127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16E6B7B0-7F67-2CAC-3984-1769CA25F593}"/>
              </a:ext>
            </a:extLst>
          </p:cNvPr>
          <p:cNvCxnSpPr>
            <a:cxnSpLocks/>
          </p:cNvCxnSpPr>
          <p:nvPr/>
        </p:nvCxnSpPr>
        <p:spPr>
          <a:xfrm>
            <a:off x="6335566" y="4704509"/>
            <a:ext cx="634860" cy="1981104"/>
          </a:xfrm>
          <a:prstGeom prst="line">
            <a:avLst/>
          </a:prstGeom>
          <a:ln w="127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
        <p:nvSpPr>
          <p:cNvPr id="19" name="Rectangle 18">
            <a:extLst>
              <a:ext uri="{FF2B5EF4-FFF2-40B4-BE49-F238E27FC236}">
                <a16:creationId xmlns:a16="http://schemas.microsoft.com/office/drawing/2014/main" id="{15EAA2B6-5664-D3ED-7239-86AB44FA9EA1}"/>
              </a:ext>
            </a:extLst>
          </p:cNvPr>
          <p:cNvSpPr/>
          <p:nvPr/>
        </p:nvSpPr>
        <p:spPr>
          <a:xfrm>
            <a:off x="6970426" y="419725"/>
            <a:ext cx="4561174" cy="6265888"/>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2E6B391-BCE4-074B-92C1-9EB4B8F9D0DB}"/>
              </a:ext>
            </a:extLst>
          </p:cNvPr>
          <p:cNvSpPr txBox="1"/>
          <p:nvPr/>
        </p:nvSpPr>
        <p:spPr>
          <a:xfrm>
            <a:off x="7244007" y="579716"/>
            <a:ext cx="4287593" cy="923330"/>
          </a:xfrm>
          <a:prstGeom prst="rect">
            <a:avLst/>
          </a:prstGeom>
          <a:noFill/>
        </p:spPr>
        <p:txBody>
          <a:bodyPr wrap="square" rtlCol="0">
            <a:spAutoFit/>
          </a:bodyPr>
          <a:lstStyle/>
          <a:p>
            <a:r>
              <a:rPr lang="en-US" b="1" dirty="0">
                <a:solidFill>
                  <a:schemeClr val="accent2">
                    <a:lumMod val="75000"/>
                  </a:schemeClr>
                </a:solidFill>
              </a:rPr>
              <a:t>Regulations set when AFNWA staff have</a:t>
            </a:r>
          </a:p>
          <a:p>
            <a:r>
              <a:rPr lang="en-US" b="1" dirty="0">
                <a:solidFill>
                  <a:schemeClr val="accent2">
                    <a:lumMod val="75000"/>
                  </a:schemeClr>
                </a:solidFill>
              </a:rPr>
              <a:t>to report things.</a:t>
            </a:r>
          </a:p>
          <a:p>
            <a:endParaRPr lang="en-US" dirty="0"/>
          </a:p>
        </p:txBody>
      </p:sp>
      <p:sp>
        <p:nvSpPr>
          <p:cNvPr id="23" name="TextBox 22">
            <a:extLst>
              <a:ext uri="{FF2B5EF4-FFF2-40B4-BE49-F238E27FC236}">
                <a16:creationId xmlns:a16="http://schemas.microsoft.com/office/drawing/2014/main" id="{7219EB7A-DD1D-E71E-5232-25BAFBE9CB50}"/>
              </a:ext>
            </a:extLst>
          </p:cNvPr>
          <p:cNvSpPr txBox="1"/>
          <p:nvPr/>
        </p:nvSpPr>
        <p:spPr>
          <a:xfrm>
            <a:off x="7034959" y="1330301"/>
            <a:ext cx="4472763" cy="5355312"/>
          </a:xfrm>
          <a:prstGeom prst="rect">
            <a:avLst/>
          </a:prstGeom>
          <a:noFill/>
        </p:spPr>
        <p:txBody>
          <a:bodyPr wrap="square">
            <a:spAutoFit/>
          </a:bodyPr>
          <a:lstStyle/>
          <a:p>
            <a:r>
              <a:rPr lang="en-US" b="1" i="1" dirty="0"/>
              <a:t>Immediate reporting:</a:t>
            </a:r>
          </a:p>
          <a:p>
            <a:endParaRPr lang="en-US" b="1" i="1" dirty="0"/>
          </a:p>
          <a:p>
            <a:pPr marL="285750" indent="-285750">
              <a:buFont typeface="Arial" panose="020B0604020202020204" pitchFamily="34" charset="0"/>
              <a:buChar char="•"/>
            </a:pPr>
            <a:r>
              <a:rPr lang="en-CA" dirty="0"/>
              <a:t>Any </a:t>
            </a:r>
            <a:r>
              <a:rPr lang="en-US" dirty="0"/>
              <a:t>an incident that may adversely affect the quality of the water within the Community Drinking Water Supply</a:t>
            </a:r>
            <a:r>
              <a:rPr lang="en-CA" dirty="0"/>
              <a:t> – </a:t>
            </a:r>
            <a:r>
              <a:rPr lang="en-CA" dirty="0">
                <a:solidFill>
                  <a:srgbClr val="00B0F0"/>
                </a:solidFill>
              </a:rPr>
              <a:t>including not achieving CT</a:t>
            </a:r>
          </a:p>
          <a:p>
            <a:pPr marL="285750" indent="-285750">
              <a:buFont typeface="Arial" panose="020B0604020202020204" pitchFamily="34" charset="0"/>
              <a:buChar char="•"/>
            </a:pPr>
            <a:r>
              <a:rPr lang="en-US" altLang="en-US" dirty="0">
                <a:ea typeface="Arial" panose="020B0604020202020204" pitchFamily="34" charset="0"/>
              </a:rPr>
              <a:t>Any analytical results that exceed the MAC of health­ related parameters listed in the "Guidelines for Canadian Drinking Water Quality"</a:t>
            </a:r>
            <a:r>
              <a:rPr lang="en-US" altLang="en-US" dirty="0"/>
              <a:t> </a:t>
            </a:r>
          </a:p>
          <a:p>
            <a:pPr marL="285750" indent="-285750">
              <a:buFont typeface="Arial" panose="020B0604020202020204" pitchFamily="34" charset="0"/>
              <a:buChar char="•"/>
            </a:pPr>
            <a:r>
              <a:rPr lang="en-US" dirty="0"/>
              <a:t>When bacteria are detected in the Community Drinking Water Supply</a:t>
            </a:r>
            <a:r>
              <a:rPr lang="en-CA" dirty="0"/>
              <a:t> </a:t>
            </a:r>
          </a:p>
          <a:p>
            <a:pPr marL="285750" indent="-285750">
              <a:buFont typeface="Arial" panose="020B0604020202020204" pitchFamily="34" charset="0"/>
              <a:buChar char="•"/>
            </a:pPr>
            <a:r>
              <a:rPr lang="en-US" dirty="0"/>
              <a:t>If the chlorine residual in the water distribution system is less than 0.20 mg/L free chlorine</a:t>
            </a:r>
            <a:r>
              <a:rPr lang="en-CA" dirty="0"/>
              <a:t> </a:t>
            </a:r>
            <a:endParaRPr lang="en-US" dirty="0"/>
          </a:p>
          <a:p>
            <a:pPr marL="285750" indent="-285750">
              <a:buFont typeface="Arial" panose="020B0604020202020204" pitchFamily="34" charset="0"/>
              <a:buChar char="•"/>
            </a:pPr>
            <a:r>
              <a:rPr lang="en-US" dirty="0"/>
              <a:t>Where turbidity values are greater than 5.0 NTU are observed in the water distribution system</a:t>
            </a:r>
            <a:r>
              <a:rPr lang="en-CA" dirty="0"/>
              <a:t> </a:t>
            </a:r>
          </a:p>
          <a:p>
            <a:pPr marL="285750" indent="-285750">
              <a:buFont typeface="Arial" panose="020B0604020202020204" pitchFamily="34" charset="0"/>
              <a:buChar char="•"/>
            </a:pPr>
            <a:r>
              <a:rPr lang="en-US" dirty="0"/>
              <a:t>Prior to the use of a backup water system</a:t>
            </a:r>
            <a:r>
              <a:rPr lang="en-CA" dirty="0"/>
              <a:t> </a:t>
            </a:r>
            <a:endParaRPr lang="en-CA" sz="1600" dirty="0"/>
          </a:p>
        </p:txBody>
      </p:sp>
      <p:sp>
        <p:nvSpPr>
          <p:cNvPr id="32" name="Rectangle 31">
            <a:extLst>
              <a:ext uri="{FF2B5EF4-FFF2-40B4-BE49-F238E27FC236}">
                <a16:creationId xmlns:a16="http://schemas.microsoft.com/office/drawing/2014/main" id="{71CFCF68-C591-239B-8AEF-31326BE8457C}"/>
              </a:ext>
            </a:extLst>
          </p:cNvPr>
          <p:cNvSpPr/>
          <p:nvPr/>
        </p:nvSpPr>
        <p:spPr>
          <a:xfrm>
            <a:off x="7014631" y="1370083"/>
            <a:ext cx="4402669" cy="1652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934A826-5D2C-683A-3954-98B55AC5FA24}"/>
              </a:ext>
            </a:extLst>
          </p:cNvPr>
          <p:cNvSpPr/>
          <p:nvPr/>
        </p:nvSpPr>
        <p:spPr>
          <a:xfrm>
            <a:off x="7103282" y="3062383"/>
            <a:ext cx="4402669" cy="1065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A32D674-A08F-D526-0457-48DE964101DF}"/>
              </a:ext>
            </a:extLst>
          </p:cNvPr>
          <p:cNvSpPr/>
          <p:nvPr/>
        </p:nvSpPr>
        <p:spPr>
          <a:xfrm>
            <a:off x="7101511" y="4666854"/>
            <a:ext cx="4402669" cy="821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F444DB6-45F6-9A9C-8622-0033DD3F7251}"/>
              </a:ext>
            </a:extLst>
          </p:cNvPr>
          <p:cNvSpPr/>
          <p:nvPr/>
        </p:nvSpPr>
        <p:spPr>
          <a:xfrm>
            <a:off x="7101511" y="5473908"/>
            <a:ext cx="4402669" cy="821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CA0F8E0-7BF4-F46C-23D1-35F5BB7F71C7}"/>
              </a:ext>
            </a:extLst>
          </p:cNvPr>
          <p:cNvSpPr/>
          <p:nvPr/>
        </p:nvSpPr>
        <p:spPr>
          <a:xfrm>
            <a:off x="7101511" y="6294972"/>
            <a:ext cx="4402669" cy="321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FEDBBBE-8235-9348-6357-660A0D3FC977}"/>
              </a:ext>
            </a:extLst>
          </p:cNvPr>
          <p:cNvSpPr/>
          <p:nvPr/>
        </p:nvSpPr>
        <p:spPr>
          <a:xfrm>
            <a:off x="7101510" y="4167284"/>
            <a:ext cx="4402669" cy="499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B5D2A27-CD79-ACAD-0C36-CC0DDD44900B}"/>
              </a:ext>
            </a:extLst>
          </p:cNvPr>
          <p:cNvPicPr>
            <a:picLocks noChangeAspect="1"/>
          </p:cNvPicPr>
          <p:nvPr/>
        </p:nvPicPr>
        <p:blipFill rotWithShape="1">
          <a:blip r:embed="rId2">
            <a:duotone>
              <a:prstClr val="black"/>
              <a:schemeClr val="accent2">
                <a:tint val="45000"/>
                <a:satMod val="400000"/>
              </a:schemeClr>
            </a:duotone>
          </a:blip>
          <a:srcRect l="76422" t="34529" r="11011" b="61993"/>
          <a:stretch/>
        </p:blipFill>
        <p:spPr>
          <a:xfrm>
            <a:off x="5081116" y="4395468"/>
            <a:ext cx="1254449" cy="306949"/>
          </a:xfrm>
          <a:prstGeom prst="rect">
            <a:avLst/>
          </a:prstGeom>
        </p:spPr>
      </p:pic>
    </p:spTree>
    <p:extLst>
      <p:ext uri="{BB962C8B-B14F-4D97-AF65-F5344CB8AC3E}">
        <p14:creationId xmlns:p14="http://schemas.microsoft.com/office/powerpoint/2010/main" val="15448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p:bldP spid="32" grpId="0" animBg="1"/>
      <p:bldP spid="33" grpId="0" animBg="1"/>
      <p:bldP spid="34" grpId="0" animBg="1"/>
      <p:bldP spid="35" grpId="0" animBg="1"/>
      <p:bldP spid="36"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Circle Arrow clipart transparent 1 - Clipart World">
            <a:extLst>
              <a:ext uri="{FF2B5EF4-FFF2-40B4-BE49-F238E27FC236}">
                <a16:creationId xmlns:a16="http://schemas.microsoft.com/office/drawing/2014/main" id="{C99BC400-100B-057B-B7F2-33E1CFD43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46" y="657224"/>
            <a:ext cx="5193419" cy="51742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B04EEFE-DF8D-F91E-6FFD-9FD701DDFADB}"/>
              </a:ext>
            </a:extLst>
          </p:cNvPr>
          <p:cNvSpPr>
            <a:spLocks noGrp="1"/>
          </p:cNvSpPr>
          <p:nvPr>
            <p:ph idx="1"/>
          </p:nvPr>
        </p:nvSpPr>
        <p:spPr>
          <a:xfrm>
            <a:off x="7043560" y="657224"/>
            <a:ext cx="4699000" cy="5946776"/>
          </a:xfrm>
        </p:spPr>
        <p:txBody>
          <a:bodyPr>
            <a:normAutofit fontScale="92500"/>
          </a:bodyPr>
          <a:lstStyle/>
          <a:p>
            <a:r>
              <a:rPr lang="en-US" b="1" dirty="0">
                <a:solidFill>
                  <a:srgbClr val="049EDA"/>
                </a:solidFill>
              </a:rPr>
              <a:t>Clear steps to guide activities, record keeping, and reporting activities</a:t>
            </a:r>
          </a:p>
          <a:p>
            <a:endParaRPr lang="en-US" dirty="0"/>
          </a:p>
          <a:p>
            <a:r>
              <a:rPr lang="en-US" dirty="0">
                <a:solidFill>
                  <a:srgbClr val="D61703"/>
                </a:solidFill>
              </a:rPr>
              <a:t>These will be developed to support the Regulations and make roles, responsibilities, and communication processes clear</a:t>
            </a:r>
          </a:p>
          <a:p>
            <a:endParaRPr lang="en-US" dirty="0"/>
          </a:p>
          <a:p>
            <a:r>
              <a:rPr lang="en-US" dirty="0">
                <a:solidFill>
                  <a:srgbClr val="F4A000"/>
                </a:solidFill>
              </a:rPr>
              <a:t>Record keeping, maintenance and monitoring documentation will be needed to communicate compliance to regulatory standards</a:t>
            </a:r>
          </a:p>
          <a:p>
            <a:pPr marL="0" indent="0">
              <a:buNone/>
            </a:pPr>
            <a:endParaRPr lang="en-US" dirty="0"/>
          </a:p>
        </p:txBody>
      </p:sp>
      <p:pic>
        <p:nvPicPr>
          <p:cNvPr id="4" name="Picture 3">
            <a:extLst>
              <a:ext uri="{FF2B5EF4-FFF2-40B4-BE49-F238E27FC236}">
                <a16:creationId xmlns:a16="http://schemas.microsoft.com/office/drawing/2014/main" id="{B32E34FA-5269-64D2-D584-CDA81F12B0E2}"/>
              </a:ext>
            </a:extLst>
          </p:cNvPr>
          <p:cNvPicPr>
            <a:picLocks noChangeAspect="1"/>
          </p:cNvPicPr>
          <p:nvPr/>
        </p:nvPicPr>
        <p:blipFill rotWithShape="1">
          <a:blip r:embed="rId3"/>
          <a:srcRect l="76263" r="2750" b="90517"/>
          <a:stretch/>
        </p:blipFill>
        <p:spPr>
          <a:xfrm>
            <a:off x="576506" y="1266824"/>
            <a:ext cx="1992085" cy="831115"/>
          </a:xfrm>
          <a:prstGeom prst="rect">
            <a:avLst/>
          </a:prstGeom>
        </p:spPr>
      </p:pic>
      <p:pic>
        <p:nvPicPr>
          <p:cNvPr id="5" name="Picture 4">
            <a:extLst>
              <a:ext uri="{FF2B5EF4-FFF2-40B4-BE49-F238E27FC236}">
                <a16:creationId xmlns:a16="http://schemas.microsoft.com/office/drawing/2014/main" id="{EADC83FB-787D-5051-A50F-E129D85DD392}"/>
              </a:ext>
            </a:extLst>
          </p:cNvPr>
          <p:cNvPicPr>
            <a:picLocks noChangeAspect="1"/>
          </p:cNvPicPr>
          <p:nvPr/>
        </p:nvPicPr>
        <p:blipFill rotWithShape="1">
          <a:blip r:embed="rId3"/>
          <a:srcRect l="76422" t="34529" r="11011" b="61993"/>
          <a:stretch/>
        </p:blipFill>
        <p:spPr>
          <a:xfrm>
            <a:off x="4979516" y="4544447"/>
            <a:ext cx="1254449" cy="306949"/>
          </a:xfrm>
          <a:prstGeom prst="rect">
            <a:avLst/>
          </a:prstGeom>
        </p:spPr>
      </p:pic>
      <p:pic>
        <p:nvPicPr>
          <p:cNvPr id="6" name="Picture 5">
            <a:extLst>
              <a:ext uri="{FF2B5EF4-FFF2-40B4-BE49-F238E27FC236}">
                <a16:creationId xmlns:a16="http://schemas.microsoft.com/office/drawing/2014/main" id="{B957F41C-B5F5-2241-D9EB-A4C31C1E1F1E}"/>
              </a:ext>
            </a:extLst>
          </p:cNvPr>
          <p:cNvPicPr>
            <a:picLocks noChangeAspect="1"/>
          </p:cNvPicPr>
          <p:nvPr/>
        </p:nvPicPr>
        <p:blipFill rotWithShape="1">
          <a:blip r:embed="rId3"/>
          <a:srcRect l="53218" t="33863" r="33364" b="62304"/>
          <a:stretch/>
        </p:blipFill>
        <p:spPr>
          <a:xfrm>
            <a:off x="4994038" y="1516970"/>
            <a:ext cx="1254448" cy="330821"/>
          </a:xfrm>
          <a:prstGeom prst="rect">
            <a:avLst/>
          </a:prstGeom>
        </p:spPr>
      </p:pic>
      <p:pic>
        <p:nvPicPr>
          <p:cNvPr id="7" name="Picture 6">
            <a:extLst>
              <a:ext uri="{FF2B5EF4-FFF2-40B4-BE49-F238E27FC236}">
                <a16:creationId xmlns:a16="http://schemas.microsoft.com/office/drawing/2014/main" id="{1341A08F-5AAD-44B0-14B2-90F76B91750F}"/>
              </a:ext>
            </a:extLst>
          </p:cNvPr>
          <p:cNvPicPr>
            <a:picLocks noChangeAspect="1"/>
          </p:cNvPicPr>
          <p:nvPr/>
        </p:nvPicPr>
        <p:blipFill rotWithShape="1">
          <a:blip r:embed="rId3"/>
          <a:srcRect l="2256" t="34127" r="81334" b="59136"/>
          <a:stretch/>
        </p:blipFill>
        <p:spPr>
          <a:xfrm>
            <a:off x="793747" y="4407151"/>
            <a:ext cx="1557602" cy="581542"/>
          </a:xfrm>
          <a:prstGeom prst="rect">
            <a:avLst/>
          </a:prstGeom>
        </p:spPr>
      </p:pic>
      <p:sp>
        <p:nvSpPr>
          <p:cNvPr id="8" name="TextBox 7">
            <a:extLst>
              <a:ext uri="{FF2B5EF4-FFF2-40B4-BE49-F238E27FC236}">
                <a16:creationId xmlns:a16="http://schemas.microsoft.com/office/drawing/2014/main" id="{700D70E6-1974-6047-EFE8-5FBA1A0EA87C}"/>
              </a:ext>
            </a:extLst>
          </p:cNvPr>
          <p:cNvSpPr txBox="1"/>
          <p:nvPr/>
        </p:nvSpPr>
        <p:spPr>
          <a:xfrm>
            <a:off x="2917668" y="2718385"/>
            <a:ext cx="1673088" cy="1323439"/>
          </a:xfrm>
          <a:prstGeom prst="rect">
            <a:avLst/>
          </a:prstGeom>
          <a:solidFill>
            <a:schemeClr val="accent1">
              <a:lumMod val="75000"/>
            </a:schemeClr>
          </a:solidFill>
        </p:spPr>
        <p:txBody>
          <a:bodyPr wrap="square" rtlCol="0">
            <a:spAutoFit/>
          </a:bodyPr>
          <a:lstStyle/>
          <a:p>
            <a:pPr algn="ctr"/>
            <a:r>
              <a:rPr lang="en-US" sz="2000" dirty="0">
                <a:solidFill>
                  <a:schemeClr val="bg1"/>
                </a:solidFill>
              </a:rPr>
              <a:t>Operations </a:t>
            </a:r>
          </a:p>
          <a:p>
            <a:pPr algn="ctr"/>
            <a:r>
              <a:rPr lang="en-US" sz="2000" dirty="0">
                <a:solidFill>
                  <a:schemeClr val="bg1"/>
                </a:solidFill>
              </a:rPr>
              <a:t>and </a:t>
            </a:r>
          </a:p>
          <a:p>
            <a:pPr algn="ctr"/>
            <a:r>
              <a:rPr lang="en-US" sz="2000" dirty="0">
                <a:solidFill>
                  <a:schemeClr val="bg1"/>
                </a:solidFill>
              </a:rPr>
              <a:t>day-to-day activities</a:t>
            </a:r>
          </a:p>
        </p:txBody>
      </p:sp>
      <p:cxnSp>
        <p:nvCxnSpPr>
          <p:cNvPr id="9" name="Straight Arrow Connector 8">
            <a:extLst>
              <a:ext uri="{FF2B5EF4-FFF2-40B4-BE49-F238E27FC236}">
                <a16:creationId xmlns:a16="http://schemas.microsoft.com/office/drawing/2014/main" id="{DEC1415B-5FA8-EEFD-75C2-6E4CE01C9CA2}"/>
              </a:ext>
            </a:extLst>
          </p:cNvPr>
          <p:cNvCxnSpPr>
            <a:cxnSpLocks/>
            <a:stCxn id="4" idx="3"/>
            <a:endCxn id="8" idx="1"/>
          </p:cNvCxnSpPr>
          <p:nvPr/>
        </p:nvCxnSpPr>
        <p:spPr>
          <a:xfrm>
            <a:off x="2568591" y="1682382"/>
            <a:ext cx="349077" cy="1697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054713C-3334-3666-5D1D-0AD6314D58FA}"/>
              </a:ext>
            </a:extLst>
          </p:cNvPr>
          <p:cNvCxnSpPr>
            <a:cxnSpLocks/>
            <a:stCxn id="7" idx="3"/>
            <a:endCxn id="8" idx="1"/>
          </p:cNvCxnSpPr>
          <p:nvPr/>
        </p:nvCxnSpPr>
        <p:spPr>
          <a:xfrm flipV="1">
            <a:off x="2351349" y="3380105"/>
            <a:ext cx="566319" cy="1317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3C87CBF-3F1C-DC73-87BF-202D4B488C82}"/>
              </a:ext>
            </a:extLst>
          </p:cNvPr>
          <p:cNvCxnSpPr>
            <a:cxnSpLocks/>
            <a:stCxn id="5" idx="1"/>
            <a:endCxn id="8" idx="3"/>
          </p:cNvCxnSpPr>
          <p:nvPr/>
        </p:nvCxnSpPr>
        <p:spPr>
          <a:xfrm flipH="1" flipV="1">
            <a:off x="4590756" y="3380105"/>
            <a:ext cx="388760" cy="1317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8DD5C7C-49B2-F323-872D-D9CD940E48D6}"/>
              </a:ext>
            </a:extLst>
          </p:cNvPr>
          <p:cNvCxnSpPr>
            <a:cxnSpLocks/>
            <a:stCxn id="6" idx="1"/>
            <a:endCxn id="8" idx="3"/>
          </p:cNvCxnSpPr>
          <p:nvPr/>
        </p:nvCxnSpPr>
        <p:spPr>
          <a:xfrm flipH="1">
            <a:off x="4590756" y="1682381"/>
            <a:ext cx="403282" cy="1697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6FBC741-1679-562B-C478-D5144F12BF52}"/>
              </a:ext>
            </a:extLst>
          </p:cNvPr>
          <p:cNvSpPr txBox="1"/>
          <p:nvPr/>
        </p:nvSpPr>
        <p:spPr>
          <a:xfrm>
            <a:off x="2924929" y="2687606"/>
            <a:ext cx="1673088" cy="1384995"/>
          </a:xfrm>
          <a:prstGeom prst="rect">
            <a:avLst/>
          </a:prstGeom>
          <a:solidFill>
            <a:schemeClr val="bg2">
              <a:lumMod val="50000"/>
            </a:schemeClr>
          </a:solidFill>
          <a:ln>
            <a:noFill/>
          </a:ln>
        </p:spPr>
        <p:txBody>
          <a:bodyPr wrap="square" rtlCol="0">
            <a:spAutoFit/>
          </a:bodyPr>
          <a:lstStyle/>
          <a:p>
            <a:pPr algn="ctr"/>
            <a:endParaRPr lang="en-US" sz="1200" dirty="0">
              <a:solidFill>
                <a:schemeClr val="bg1"/>
              </a:solidFill>
            </a:endParaRPr>
          </a:p>
          <a:p>
            <a:pPr algn="ctr"/>
            <a:r>
              <a:rPr lang="en-US" sz="2000" dirty="0">
                <a:solidFill>
                  <a:schemeClr val="bg1"/>
                </a:solidFill>
              </a:rPr>
              <a:t>Standard</a:t>
            </a:r>
          </a:p>
          <a:p>
            <a:pPr algn="ctr"/>
            <a:r>
              <a:rPr lang="en-US" sz="2000" dirty="0">
                <a:solidFill>
                  <a:schemeClr val="bg1"/>
                </a:solidFill>
              </a:rPr>
              <a:t>Operating</a:t>
            </a:r>
          </a:p>
          <a:p>
            <a:pPr algn="ctr"/>
            <a:r>
              <a:rPr lang="en-US" sz="2000" dirty="0">
                <a:solidFill>
                  <a:schemeClr val="bg1"/>
                </a:solidFill>
              </a:rPr>
              <a:t>Procedure</a:t>
            </a:r>
          </a:p>
          <a:p>
            <a:pPr algn="ctr"/>
            <a:endParaRPr lang="en-US" sz="1200" dirty="0">
              <a:solidFill>
                <a:schemeClr val="bg1"/>
              </a:solidFill>
            </a:endParaRPr>
          </a:p>
        </p:txBody>
      </p:sp>
    </p:spTree>
    <p:extLst>
      <p:ext uri="{BB962C8B-B14F-4D97-AF65-F5344CB8AC3E}">
        <p14:creationId xmlns:p14="http://schemas.microsoft.com/office/powerpoint/2010/main" val="319798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DCA9-5435-F03F-ACC9-578DBAA79FDE}"/>
              </a:ext>
            </a:extLst>
          </p:cNvPr>
          <p:cNvSpPr>
            <a:spLocks noGrp="1"/>
          </p:cNvSpPr>
          <p:nvPr>
            <p:ph type="title"/>
          </p:nvPr>
        </p:nvSpPr>
        <p:spPr>
          <a:xfrm>
            <a:off x="838200" y="136525"/>
            <a:ext cx="10515600" cy="1325563"/>
          </a:xfrm>
        </p:spPr>
        <p:txBody>
          <a:bodyPr>
            <a:normAutofit/>
          </a:bodyPr>
          <a:lstStyle/>
          <a:p>
            <a:r>
              <a:rPr lang="en-US" sz="3200" b="1" dirty="0">
                <a:latin typeface="Arial Black" panose="020B0604020202020204" pitchFamily="34" charset="0"/>
                <a:cs typeface="Arial Black" panose="020B0604020202020204" pitchFamily="34" charset="0"/>
              </a:rPr>
              <a:t>Next steps with the CWRS</a:t>
            </a:r>
          </a:p>
        </p:txBody>
      </p:sp>
      <p:sp>
        <p:nvSpPr>
          <p:cNvPr id="3" name="Content Placeholder 2">
            <a:extLst>
              <a:ext uri="{FF2B5EF4-FFF2-40B4-BE49-F238E27FC236}">
                <a16:creationId xmlns:a16="http://schemas.microsoft.com/office/drawing/2014/main" id="{441C1C0E-6B0D-05B2-4A20-F8F9E83E5DCB}"/>
              </a:ext>
            </a:extLst>
          </p:cNvPr>
          <p:cNvSpPr>
            <a:spLocks noGrp="1"/>
          </p:cNvSpPr>
          <p:nvPr>
            <p:ph idx="1"/>
          </p:nvPr>
        </p:nvSpPr>
        <p:spPr>
          <a:xfrm>
            <a:off x="838200" y="1462088"/>
            <a:ext cx="10515600" cy="4351338"/>
          </a:xfrm>
        </p:spPr>
        <p:txBody>
          <a:bodyPr>
            <a:normAutofit/>
          </a:bodyPr>
          <a:lstStyle/>
          <a:p>
            <a:r>
              <a:rPr lang="en-US" dirty="0"/>
              <a:t>Continued community sampling to develop Annual Sampling Plan … </a:t>
            </a:r>
            <a:r>
              <a:rPr lang="en-US" sz="2400" i="1" dirty="0">
                <a:solidFill>
                  <a:srgbClr val="C00000"/>
                </a:solidFill>
                <a:effectLst/>
                <a:latin typeface="Arial" panose="020B0604020202020204" pitchFamily="34" charset="0"/>
                <a:ea typeface="Arial" panose="020B0604020202020204" pitchFamily="34" charset="0"/>
                <a:cs typeface="Times New Roman" panose="02020603050405020304" pitchFamily="18" charset="0"/>
              </a:rPr>
              <a:t>Distribution sample number and locations to be determined.</a:t>
            </a:r>
          </a:p>
          <a:p>
            <a:endParaRPr lang="en-CA" sz="28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p>
            <a:r>
              <a:rPr lang="en-US" dirty="0"/>
              <a:t> Finalizing the Interim Regulations</a:t>
            </a:r>
          </a:p>
          <a:p>
            <a:endParaRPr lang="en-US" dirty="0"/>
          </a:p>
          <a:p>
            <a:r>
              <a:rPr lang="en-US" dirty="0"/>
              <a:t>Assisting with the development of Nujo’tme’k Samqwan Safety Plans</a:t>
            </a:r>
          </a:p>
          <a:p>
            <a:endParaRPr lang="en-US" dirty="0"/>
          </a:p>
          <a:p>
            <a:r>
              <a:rPr lang="en-US" dirty="0"/>
              <a:t>Assisting with SOP development for water quality monitoring and QA/QC development</a:t>
            </a:r>
          </a:p>
        </p:txBody>
      </p:sp>
    </p:spTree>
    <p:extLst>
      <p:ext uri="{BB962C8B-B14F-4D97-AF65-F5344CB8AC3E}">
        <p14:creationId xmlns:p14="http://schemas.microsoft.com/office/powerpoint/2010/main" val="100570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grass, outdoor, sky, water&#10;&#10;Description automatically generated">
            <a:extLst>
              <a:ext uri="{FF2B5EF4-FFF2-40B4-BE49-F238E27FC236}">
                <a16:creationId xmlns:a16="http://schemas.microsoft.com/office/drawing/2014/main" id="{E97DA58B-5FE2-4DB2-2219-60B5BD06C9CF}"/>
              </a:ext>
            </a:extLst>
          </p:cNvPr>
          <p:cNvPicPr>
            <a:picLocks noChangeAspect="1"/>
          </p:cNvPicPr>
          <p:nvPr/>
        </p:nvPicPr>
        <p:blipFill rotWithShape="1">
          <a:blip r:embed="rId2"/>
          <a:src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2953C2-C27B-1236-A3D7-3C0EEC515369}"/>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1">
                <a:solidFill>
                  <a:schemeClr val="tx1">
                    <a:lumMod val="85000"/>
                    <a:lumOff val="15000"/>
                  </a:schemeClr>
                </a:solidFill>
                <a:latin typeface="+mj-lt"/>
                <a:ea typeface="+mj-ea"/>
                <a:cs typeface="+mj-cs"/>
              </a:rPr>
              <a:t>We</a:t>
            </a:r>
            <a:r>
              <a:rPr lang="en-US" sz="3600" b="1">
                <a:solidFill>
                  <a:schemeClr val="tx1">
                    <a:lumMod val="85000"/>
                    <a:lumOff val="15000"/>
                  </a:schemeClr>
                </a:solidFill>
                <a:latin typeface="+mj-lt"/>
                <a:ea typeface="+mj-ea"/>
                <a:cs typeface="+mj-cs"/>
              </a:rPr>
              <a:t>'</a:t>
            </a:r>
            <a:r>
              <a:rPr lang="en-US" sz="3600" b="1" i="1">
                <a:solidFill>
                  <a:schemeClr val="tx1">
                    <a:lumMod val="85000"/>
                    <a:lumOff val="15000"/>
                  </a:schemeClr>
                </a:solidFill>
                <a:latin typeface="+mj-lt"/>
                <a:ea typeface="+mj-ea"/>
                <a:cs typeface="+mj-cs"/>
              </a:rPr>
              <a:t>lalin</a:t>
            </a:r>
            <a:endParaRPr lang="en-US" sz="3600" b="1">
              <a:solidFill>
                <a:schemeClr val="tx1">
                  <a:lumMod val="85000"/>
                  <a:lumOff val="15000"/>
                </a:schemeClr>
              </a:solidFill>
              <a:latin typeface="+mj-lt"/>
              <a:ea typeface="+mj-ea"/>
              <a:cs typeface="+mj-cs"/>
            </a:endParaRP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20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EF7EE-A65A-42D0-A4EF-234A02F7D66A}"/>
              </a:ext>
            </a:extLst>
          </p:cNvPr>
          <p:cNvSpPr>
            <a:spLocks noGrp="1"/>
          </p:cNvSpPr>
          <p:nvPr>
            <p:ph type="title"/>
          </p:nvPr>
        </p:nvSpPr>
        <p:spPr/>
        <p:txBody>
          <a:bodyPr/>
          <a:lstStyle/>
          <a:p>
            <a:r>
              <a:rPr lang="en-CA" dirty="0"/>
              <a:t>Context for Interim Regulations</a:t>
            </a:r>
          </a:p>
        </p:txBody>
      </p:sp>
      <p:sp>
        <p:nvSpPr>
          <p:cNvPr id="3" name="Content Placeholder 2">
            <a:extLst>
              <a:ext uri="{FF2B5EF4-FFF2-40B4-BE49-F238E27FC236}">
                <a16:creationId xmlns:a16="http://schemas.microsoft.com/office/drawing/2014/main" id="{0DDF9C09-378C-4846-B1AE-4C08A98B36C0}"/>
              </a:ext>
            </a:extLst>
          </p:cNvPr>
          <p:cNvSpPr>
            <a:spLocks noGrp="1"/>
          </p:cNvSpPr>
          <p:nvPr>
            <p:ph idx="1"/>
          </p:nvPr>
        </p:nvSpPr>
        <p:spPr/>
        <p:txBody>
          <a:bodyPr>
            <a:normAutofit fontScale="47500" lnSpcReduction="20000"/>
          </a:bodyPr>
          <a:lstStyle/>
          <a:p>
            <a:pPr eaLnBrk="1" fontAlgn="t" hangingPunct="1">
              <a:lnSpc>
                <a:spcPct val="115000"/>
              </a:lnSpc>
              <a:spcBef>
                <a:spcPts val="0"/>
              </a:spcBef>
              <a:spcAft>
                <a:spcPts val="0"/>
              </a:spcAft>
            </a:pPr>
            <a:r>
              <a:rPr lang="en-US" sz="5100" b="1" i="0" u="none" strike="noStrike" kern="1200" dirty="0">
                <a:solidFill>
                  <a:srgbClr val="000000"/>
                </a:solidFill>
                <a:effectLst/>
                <a:cs typeface="Calibri" panose="020F0502020204030204" pitchFamily="34" charset="0"/>
              </a:rPr>
              <a:t>Auditor General Report (2011) </a:t>
            </a:r>
          </a:p>
          <a:p>
            <a:pPr marL="457200" lvl="1" indent="0" eaLnBrk="1" fontAlgn="t" hangingPunct="1">
              <a:lnSpc>
                <a:spcPct val="115000"/>
              </a:lnSpc>
              <a:spcBef>
                <a:spcPts val="0"/>
              </a:spcBef>
              <a:spcAft>
                <a:spcPts val="0"/>
              </a:spcAft>
              <a:buNone/>
            </a:pPr>
            <a:r>
              <a:rPr lang="en-US" sz="3800" b="0" i="0" u="none" strike="noStrike" kern="1200" dirty="0">
                <a:solidFill>
                  <a:srgbClr val="000000"/>
                </a:solidFill>
                <a:effectLst/>
                <a:cs typeface="Calibri" panose="020F0502020204030204" pitchFamily="34" charset="0"/>
              </a:rPr>
              <a:t>One of the main recommendations related to water and wastewater programs was a call for a regulatory regime to be implemented in First Nations communities because provincial legislation and regulations are not applicable on First Nation reserves. </a:t>
            </a:r>
          </a:p>
          <a:p>
            <a:pPr marL="457200" lvl="1" indent="0" eaLnBrk="1" fontAlgn="t" hangingPunct="1">
              <a:lnSpc>
                <a:spcPct val="115000"/>
              </a:lnSpc>
              <a:spcBef>
                <a:spcPts val="0"/>
              </a:spcBef>
              <a:spcAft>
                <a:spcPts val="0"/>
              </a:spcAft>
              <a:buNone/>
            </a:pPr>
            <a:endParaRPr lang="en-US" sz="3800" b="0" i="0" u="none" strike="noStrike" kern="1200" dirty="0">
              <a:solidFill>
                <a:srgbClr val="000000"/>
              </a:solidFill>
              <a:effectLst/>
              <a:cs typeface="Calibri" panose="020F0502020204030204" pitchFamily="34" charset="0"/>
            </a:endParaRPr>
          </a:p>
          <a:p>
            <a:pPr fontAlgn="t">
              <a:lnSpc>
                <a:spcPct val="115000"/>
              </a:lnSpc>
              <a:spcBef>
                <a:spcPts val="0"/>
              </a:spcBef>
            </a:pPr>
            <a:r>
              <a:rPr lang="en-US" sz="5100" b="1" dirty="0">
                <a:solidFill>
                  <a:srgbClr val="000000"/>
                </a:solidFill>
                <a:cs typeface="Calibri" panose="020F0502020204030204" pitchFamily="34" charset="0"/>
              </a:rPr>
              <a:t>Regulatory Benchmarks Report (2012)</a:t>
            </a:r>
          </a:p>
          <a:p>
            <a:pPr marL="457200" lvl="1" indent="0" fontAlgn="t">
              <a:lnSpc>
                <a:spcPct val="115000"/>
              </a:lnSpc>
              <a:spcBef>
                <a:spcPts val="0"/>
              </a:spcBef>
              <a:buNone/>
            </a:pPr>
            <a:r>
              <a:rPr lang="en-US" sz="3800" dirty="0">
                <a:solidFill>
                  <a:srgbClr val="000000"/>
                </a:solidFill>
                <a:cs typeface="Calibri" panose="020F0502020204030204" pitchFamily="34" charset="0"/>
              </a:rPr>
              <a:t>CWRS developed regulations in relation to previous framework and reviewed best practices to developed detailed regulations for First Nations in Atlantic Canada</a:t>
            </a:r>
          </a:p>
          <a:p>
            <a:pPr marL="457200" lvl="1" indent="0" fontAlgn="t">
              <a:lnSpc>
                <a:spcPct val="115000"/>
              </a:lnSpc>
              <a:spcBef>
                <a:spcPts val="0"/>
              </a:spcBef>
              <a:buNone/>
            </a:pPr>
            <a:endParaRPr lang="en-US" sz="3800" dirty="0">
              <a:solidFill>
                <a:srgbClr val="000000"/>
              </a:solidFill>
              <a:cs typeface="Calibri" panose="020F0502020204030204" pitchFamily="34" charset="0"/>
            </a:endParaRPr>
          </a:p>
          <a:p>
            <a:pPr eaLnBrk="1" fontAlgn="t" hangingPunct="1">
              <a:lnSpc>
                <a:spcPct val="115000"/>
              </a:lnSpc>
              <a:spcBef>
                <a:spcPts val="0"/>
              </a:spcBef>
              <a:spcAft>
                <a:spcPts val="0"/>
              </a:spcAft>
            </a:pPr>
            <a:r>
              <a:rPr lang="en-US" sz="5100" b="1" i="0" u="none" strike="noStrike" dirty="0">
                <a:effectLst/>
                <a:cs typeface="Arial" panose="020B0604020202020204" pitchFamily="34" charset="0"/>
              </a:rPr>
              <a:t>Safe Drinking Water for First Nations Act (2013)</a:t>
            </a:r>
          </a:p>
          <a:p>
            <a:pPr marL="457200" lvl="1" indent="0" eaLnBrk="1" fontAlgn="t" hangingPunct="1">
              <a:lnSpc>
                <a:spcPct val="115000"/>
              </a:lnSpc>
              <a:spcBef>
                <a:spcPts val="0"/>
              </a:spcBef>
              <a:spcAft>
                <a:spcPts val="0"/>
              </a:spcAft>
              <a:buNone/>
            </a:pPr>
            <a:r>
              <a:rPr lang="en-US" sz="3800" b="0" i="0" u="none" strike="noStrike" dirty="0">
                <a:effectLst/>
                <a:cs typeface="Arial" panose="020B0604020202020204" pitchFamily="34" charset="0"/>
              </a:rPr>
              <a:t>The Act called for enforceable regulatory standards, in order to ensure safe drinking water, effective treatment and source water protections.  The Act also places Chief and Council completely liable and responsible for the state of drinking water and wastewater discharge within their community.  Act clearly defines lines of responsibility between the owner and regulator of water assets. This Act would be an enabling statute for AFNWA’s regulatory capacity</a:t>
            </a:r>
          </a:p>
          <a:p>
            <a:pPr fontAlgn="t">
              <a:lnSpc>
                <a:spcPct val="115000"/>
              </a:lnSpc>
              <a:spcBef>
                <a:spcPts val="0"/>
              </a:spcBef>
            </a:pPr>
            <a:endParaRPr lang="en-US" sz="3800" b="0" i="0" u="none" strike="noStrike" kern="1200" dirty="0">
              <a:solidFill>
                <a:srgbClr val="000000"/>
              </a:solidFill>
              <a:effectLst/>
              <a:cs typeface="Calibri" panose="020F0502020204030204" pitchFamily="34" charset="0"/>
            </a:endParaRPr>
          </a:p>
          <a:p>
            <a:endParaRPr lang="en-CA" dirty="0"/>
          </a:p>
        </p:txBody>
      </p:sp>
      <p:sp>
        <p:nvSpPr>
          <p:cNvPr id="4" name="Slide Number Placeholder 3">
            <a:extLst>
              <a:ext uri="{FF2B5EF4-FFF2-40B4-BE49-F238E27FC236}">
                <a16:creationId xmlns:a16="http://schemas.microsoft.com/office/drawing/2014/main" id="{894153E8-5231-4B3B-BEA7-7915C0DD532F}"/>
              </a:ext>
            </a:extLst>
          </p:cNvPr>
          <p:cNvSpPr>
            <a:spLocks noGrp="1"/>
          </p:cNvSpPr>
          <p:nvPr>
            <p:ph type="sldNum" sz="quarter" idx="4"/>
          </p:nvPr>
        </p:nvSpPr>
        <p:spPr/>
        <p:txBody>
          <a:bodyPr/>
          <a:lstStyle/>
          <a:p>
            <a:fld id="{E6E38F25-7AF0-F646-A5B6-CEEA1145DDF7}" type="slidenum">
              <a:rPr lang="en-US" smtClean="0"/>
              <a:pPr/>
              <a:t>3</a:t>
            </a:fld>
            <a:endParaRPr lang="en-US" dirty="0"/>
          </a:p>
        </p:txBody>
      </p:sp>
    </p:spTree>
    <p:extLst>
      <p:ext uri="{BB962C8B-B14F-4D97-AF65-F5344CB8AC3E}">
        <p14:creationId xmlns:p14="http://schemas.microsoft.com/office/powerpoint/2010/main" val="57215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77BA-2435-4E2E-BF8E-FA545FA888FD}"/>
              </a:ext>
            </a:extLst>
          </p:cNvPr>
          <p:cNvSpPr>
            <a:spLocks noGrp="1"/>
          </p:cNvSpPr>
          <p:nvPr>
            <p:ph type="title"/>
          </p:nvPr>
        </p:nvSpPr>
        <p:spPr/>
        <p:txBody>
          <a:bodyPr/>
          <a:lstStyle/>
          <a:p>
            <a:r>
              <a:rPr lang="en-CA" dirty="0"/>
              <a:t>Current State</a:t>
            </a:r>
          </a:p>
        </p:txBody>
      </p:sp>
      <p:sp>
        <p:nvSpPr>
          <p:cNvPr id="3" name="Content Placeholder 2">
            <a:extLst>
              <a:ext uri="{FF2B5EF4-FFF2-40B4-BE49-F238E27FC236}">
                <a16:creationId xmlns:a16="http://schemas.microsoft.com/office/drawing/2014/main" id="{23485F38-9834-41C4-9C24-6EFA02D3705B}"/>
              </a:ext>
            </a:extLst>
          </p:cNvPr>
          <p:cNvSpPr>
            <a:spLocks noGrp="1"/>
          </p:cNvSpPr>
          <p:nvPr>
            <p:ph idx="1"/>
          </p:nvPr>
        </p:nvSpPr>
        <p:spPr/>
        <p:txBody>
          <a:bodyPr/>
          <a:lstStyle/>
          <a:p>
            <a:r>
              <a:rPr lang="en-CA" dirty="0"/>
              <a:t>CWRS hired in 2021 to support AFNWA to update regulations to current state</a:t>
            </a:r>
          </a:p>
          <a:p>
            <a:r>
              <a:rPr lang="en-CA" dirty="0"/>
              <a:t>Current Framework heavily influenced by the Guidelines for Canadian Drinking Water Quality and NS Environment and Climate Change regulations</a:t>
            </a:r>
          </a:p>
          <a:p>
            <a:r>
              <a:rPr lang="en-CA" dirty="0"/>
              <a:t>Framework approved by the AFNWA Board on January 26, 2022 with direction to develop interim regulations in conformance with framework</a:t>
            </a:r>
          </a:p>
        </p:txBody>
      </p:sp>
      <p:sp>
        <p:nvSpPr>
          <p:cNvPr id="4" name="Slide Number Placeholder 3">
            <a:extLst>
              <a:ext uri="{FF2B5EF4-FFF2-40B4-BE49-F238E27FC236}">
                <a16:creationId xmlns:a16="http://schemas.microsoft.com/office/drawing/2014/main" id="{81DE93D5-1DCA-493B-88B9-5974872E3FB7}"/>
              </a:ext>
            </a:extLst>
          </p:cNvPr>
          <p:cNvSpPr>
            <a:spLocks noGrp="1"/>
          </p:cNvSpPr>
          <p:nvPr>
            <p:ph type="sldNum" sz="quarter" idx="4"/>
          </p:nvPr>
        </p:nvSpPr>
        <p:spPr/>
        <p:txBody>
          <a:bodyPr/>
          <a:lstStyle/>
          <a:p>
            <a:fld id="{E6E38F25-7AF0-F646-A5B6-CEEA1145DDF7}" type="slidenum">
              <a:rPr lang="en-US" smtClean="0"/>
              <a:pPr/>
              <a:t>4</a:t>
            </a:fld>
            <a:endParaRPr lang="en-US" dirty="0"/>
          </a:p>
        </p:txBody>
      </p:sp>
    </p:spTree>
    <p:extLst>
      <p:ext uri="{BB962C8B-B14F-4D97-AF65-F5344CB8AC3E}">
        <p14:creationId xmlns:p14="http://schemas.microsoft.com/office/powerpoint/2010/main" val="274880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8A3E8B-AA4C-9560-C852-D1EF365198AE}"/>
              </a:ext>
            </a:extLst>
          </p:cNvPr>
          <p:cNvSpPr>
            <a:spLocks noGrp="1"/>
          </p:cNvSpPr>
          <p:nvPr>
            <p:ph type="sldNum" sz="quarter" idx="12"/>
          </p:nvPr>
        </p:nvSpPr>
        <p:spPr/>
        <p:txBody>
          <a:bodyPr/>
          <a:lstStyle/>
          <a:p>
            <a:fld id="{C8A5B71B-563B-CB48-AD31-D4E4B0B64B93}" type="slidenum">
              <a:rPr lang="en-CA" smtClean="0"/>
              <a:t>5</a:t>
            </a:fld>
            <a:endParaRPr lang="en-CA" dirty="0"/>
          </a:p>
        </p:txBody>
      </p:sp>
      <p:pic>
        <p:nvPicPr>
          <p:cNvPr id="3" name="Picture 2">
            <a:extLst>
              <a:ext uri="{FF2B5EF4-FFF2-40B4-BE49-F238E27FC236}">
                <a16:creationId xmlns:a16="http://schemas.microsoft.com/office/drawing/2014/main" id="{6A48139B-72E4-16F4-BA35-7C4987277687}"/>
              </a:ext>
            </a:extLst>
          </p:cNvPr>
          <p:cNvPicPr>
            <a:picLocks noChangeAspect="1"/>
          </p:cNvPicPr>
          <p:nvPr/>
        </p:nvPicPr>
        <p:blipFill>
          <a:blip r:embed="rId3"/>
          <a:stretch>
            <a:fillRect/>
          </a:stretch>
        </p:blipFill>
        <p:spPr>
          <a:xfrm>
            <a:off x="296583" y="265111"/>
            <a:ext cx="4806342" cy="6273801"/>
          </a:xfrm>
          <a:prstGeom prst="rect">
            <a:avLst/>
          </a:prstGeom>
        </p:spPr>
      </p:pic>
      <p:pic>
        <p:nvPicPr>
          <p:cNvPr id="2" name="Picture 1">
            <a:extLst>
              <a:ext uri="{FF2B5EF4-FFF2-40B4-BE49-F238E27FC236}">
                <a16:creationId xmlns:a16="http://schemas.microsoft.com/office/drawing/2014/main" id="{2DF1080B-873C-CD3A-6726-8116E37D88FE}"/>
              </a:ext>
            </a:extLst>
          </p:cNvPr>
          <p:cNvPicPr>
            <a:picLocks noChangeAspect="1"/>
          </p:cNvPicPr>
          <p:nvPr/>
        </p:nvPicPr>
        <p:blipFill>
          <a:blip r:embed="rId4"/>
          <a:stretch>
            <a:fillRect/>
          </a:stretch>
        </p:blipFill>
        <p:spPr>
          <a:xfrm>
            <a:off x="5397500" y="265111"/>
            <a:ext cx="6794500" cy="6273800"/>
          </a:xfrm>
          <a:prstGeom prst="rect">
            <a:avLst/>
          </a:prstGeom>
        </p:spPr>
      </p:pic>
    </p:spTree>
    <p:extLst>
      <p:ext uri="{BB962C8B-B14F-4D97-AF65-F5344CB8AC3E}">
        <p14:creationId xmlns:p14="http://schemas.microsoft.com/office/powerpoint/2010/main" val="1217740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E6DA-370B-AACA-59A6-AAF4F433C7E8}"/>
              </a:ext>
            </a:extLst>
          </p:cNvPr>
          <p:cNvSpPr>
            <a:spLocks noGrp="1"/>
          </p:cNvSpPr>
          <p:nvPr>
            <p:ph type="title"/>
          </p:nvPr>
        </p:nvSpPr>
        <p:spPr>
          <a:xfrm>
            <a:off x="0" y="29455"/>
            <a:ext cx="10515600" cy="1058531"/>
          </a:xfrm>
        </p:spPr>
        <p:txBody>
          <a:bodyPr>
            <a:normAutofit/>
          </a:bodyPr>
          <a:lstStyle/>
          <a:p>
            <a:r>
              <a:rPr lang="en-US" sz="3200" b="1" dirty="0"/>
              <a:t>Interim Regulations for Drinking Water</a:t>
            </a:r>
          </a:p>
        </p:txBody>
      </p:sp>
      <p:pic>
        <p:nvPicPr>
          <p:cNvPr id="3" name="Picture 2">
            <a:extLst>
              <a:ext uri="{FF2B5EF4-FFF2-40B4-BE49-F238E27FC236}">
                <a16:creationId xmlns:a16="http://schemas.microsoft.com/office/drawing/2014/main" id="{8CB684C9-9F78-8D71-756A-62B71760B57D}"/>
              </a:ext>
            </a:extLst>
          </p:cNvPr>
          <p:cNvPicPr>
            <a:picLocks noChangeAspect="1"/>
          </p:cNvPicPr>
          <p:nvPr/>
        </p:nvPicPr>
        <p:blipFill rotWithShape="1">
          <a:blip r:embed="rId2"/>
          <a:srcRect l="76263" r="2750" b="68128"/>
          <a:stretch/>
        </p:blipFill>
        <p:spPr>
          <a:xfrm>
            <a:off x="947059" y="944676"/>
            <a:ext cx="1992085" cy="2793304"/>
          </a:xfrm>
          <a:prstGeom prst="rect">
            <a:avLst/>
          </a:prstGeom>
        </p:spPr>
      </p:pic>
      <p:pic>
        <p:nvPicPr>
          <p:cNvPr id="4" name="Picture 3">
            <a:extLst>
              <a:ext uri="{FF2B5EF4-FFF2-40B4-BE49-F238E27FC236}">
                <a16:creationId xmlns:a16="http://schemas.microsoft.com/office/drawing/2014/main" id="{21DE53FD-A61E-D6A1-FC13-99752378C842}"/>
              </a:ext>
            </a:extLst>
          </p:cNvPr>
          <p:cNvPicPr>
            <a:picLocks noChangeAspect="1"/>
          </p:cNvPicPr>
          <p:nvPr/>
        </p:nvPicPr>
        <p:blipFill rotWithShape="1">
          <a:blip r:embed="rId2"/>
          <a:srcRect l="76422" t="34529" r="4673" b="37069"/>
          <a:stretch/>
        </p:blipFill>
        <p:spPr>
          <a:xfrm>
            <a:off x="8737217" y="3871968"/>
            <a:ext cx="1887239" cy="2506685"/>
          </a:xfrm>
          <a:prstGeom prst="rect">
            <a:avLst/>
          </a:prstGeom>
        </p:spPr>
      </p:pic>
      <p:pic>
        <p:nvPicPr>
          <p:cNvPr id="5" name="Picture 4">
            <a:extLst>
              <a:ext uri="{FF2B5EF4-FFF2-40B4-BE49-F238E27FC236}">
                <a16:creationId xmlns:a16="http://schemas.microsoft.com/office/drawing/2014/main" id="{16D1AC10-948F-90BC-68BC-362C48A9AC81}"/>
              </a:ext>
            </a:extLst>
          </p:cNvPr>
          <p:cNvPicPr>
            <a:picLocks noChangeAspect="1"/>
          </p:cNvPicPr>
          <p:nvPr/>
        </p:nvPicPr>
        <p:blipFill rotWithShape="1">
          <a:blip r:embed="rId2"/>
          <a:srcRect l="53218" t="33863" r="26595" b="36466"/>
          <a:stretch/>
        </p:blipFill>
        <p:spPr>
          <a:xfrm>
            <a:off x="8737216" y="1039727"/>
            <a:ext cx="1887239" cy="2561254"/>
          </a:xfrm>
          <a:prstGeom prst="rect">
            <a:avLst/>
          </a:prstGeom>
        </p:spPr>
      </p:pic>
      <p:pic>
        <p:nvPicPr>
          <p:cNvPr id="6" name="Picture 5">
            <a:extLst>
              <a:ext uri="{FF2B5EF4-FFF2-40B4-BE49-F238E27FC236}">
                <a16:creationId xmlns:a16="http://schemas.microsoft.com/office/drawing/2014/main" id="{599FA83C-274F-7917-2DEB-692D1DC1ED7D}"/>
              </a:ext>
            </a:extLst>
          </p:cNvPr>
          <p:cNvPicPr>
            <a:picLocks noChangeAspect="1"/>
          </p:cNvPicPr>
          <p:nvPr/>
        </p:nvPicPr>
        <p:blipFill rotWithShape="1">
          <a:blip r:embed="rId2"/>
          <a:srcRect l="2256" t="34127" r="76756" b="36202"/>
          <a:stretch/>
        </p:blipFill>
        <p:spPr>
          <a:xfrm>
            <a:off x="947059" y="3844684"/>
            <a:ext cx="1992085" cy="2561254"/>
          </a:xfrm>
          <a:prstGeom prst="rect">
            <a:avLst/>
          </a:prstGeom>
        </p:spPr>
      </p:pic>
      <p:sp>
        <p:nvSpPr>
          <p:cNvPr id="7" name="TextBox 6">
            <a:extLst>
              <a:ext uri="{FF2B5EF4-FFF2-40B4-BE49-F238E27FC236}">
                <a16:creationId xmlns:a16="http://schemas.microsoft.com/office/drawing/2014/main" id="{75EA95C1-0425-19DF-931F-41A6EBAC098C}"/>
              </a:ext>
            </a:extLst>
          </p:cNvPr>
          <p:cNvSpPr txBox="1"/>
          <p:nvPr/>
        </p:nvSpPr>
        <p:spPr>
          <a:xfrm>
            <a:off x="4618981" y="2521059"/>
            <a:ext cx="2438399" cy="1815882"/>
          </a:xfrm>
          <a:prstGeom prst="rect">
            <a:avLst/>
          </a:prstGeom>
          <a:solidFill>
            <a:schemeClr val="accent1">
              <a:lumMod val="75000"/>
            </a:schemeClr>
          </a:solidFill>
        </p:spPr>
        <p:txBody>
          <a:bodyPr wrap="square" rtlCol="0">
            <a:spAutoFit/>
          </a:bodyPr>
          <a:lstStyle/>
          <a:p>
            <a:pPr algn="ctr"/>
            <a:r>
              <a:rPr lang="en-US" sz="2800" dirty="0">
                <a:solidFill>
                  <a:schemeClr val="bg1"/>
                </a:solidFill>
              </a:rPr>
              <a:t>Operations </a:t>
            </a:r>
          </a:p>
          <a:p>
            <a:pPr algn="ctr"/>
            <a:r>
              <a:rPr lang="en-US" sz="2800" dirty="0">
                <a:solidFill>
                  <a:schemeClr val="bg1"/>
                </a:solidFill>
              </a:rPr>
              <a:t>and </a:t>
            </a:r>
          </a:p>
          <a:p>
            <a:pPr algn="ctr"/>
            <a:r>
              <a:rPr lang="en-US" sz="2800" dirty="0">
                <a:solidFill>
                  <a:schemeClr val="bg1"/>
                </a:solidFill>
              </a:rPr>
              <a:t>day-to-day activities</a:t>
            </a:r>
          </a:p>
        </p:txBody>
      </p:sp>
      <p:cxnSp>
        <p:nvCxnSpPr>
          <p:cNvPr id="9" name="Straight Arrow Connector 8">
            <a:extLst>
              <a:ext uri="{FF2B5EF4-FFF2-40B4-BE49-F238E27FC236}">
                <a16:creationId xmlns:a16="http://schemas.microsoft.com/office/drawing/2014/main" id="{9973E2FC-9D13-45B0-D126-09D151113274}"/>
              </a:ext>
            </a:extLst>
          </p:cNvPr>
          <p:cNvCxnSpPr>
            <a:stCxn id="3" idx="3"/>
            <a:endCxn id="7" idx="1"/>
          </p:cNvCxnSpPr>
          <p:nvPr/>
        </p:nvCxnSpPr>
        <p:spPr>
          <a:xfrm>
            <a:off x="2939144" y="2341328"/>
            <a:ext cx="1679837" cy="1087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2DEF61-3EA2-FB9B-9A7D-C6C7A28062E4}"/>
              </a:ext>
            </a:extLst>
          </p:cNvPr>
          <p:cNvCxnSpPr>
            <a:cxnSpLocks/>
            <a:stCxn id="6" idx="3"/>
            <a:endCxn id="7" idx="1"/>
          </p:cNvCxnSpPr>
          <p:nvPr/>
        </p:nvCxnSpPr>
        <p:spPr>
          <a:xfrm flipV="1">
            <a:off x="2939144" y="3429000"/>
            <a:ext cx="1679837" cy="1696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D9BD7B-87AE-BD0A-D58B-9813788C7921}"/>
              </a:ext>
            </a:extLst>
          </p:cNvPr>
          <p:cNvCxnSpPr>
            <a:cxnSpLocks/>
            <a:stCxn id="4" idx="1"/>
            <a:endCxn id="7" idx="3"/>
          </p:cNvCxnSpPr>
          <p:nvPr/>
        </p:nvCxnSpPr>
        <p:spPr>
          <a:xfrm flipH="1" flipV="1">
            <a:off x="7057380" y="3429000"/>
            <a:ext cx="1679837" cy="1696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C512693-6B81-CECE-970D-EBE8B1C7AB73}"/>
              </a:ext>
            </a:extLst>
          </p:cNvPr>
          <p:cNvCxnSpPr>
            <a:cxnSpLocks/>
            <a:stCxn id="5" idx="1"/>
            <a:endCxn id="7" idx="3"/>
          </p:cNvCxnSpPr>
          <p:nvPr/>
        </p:nvCxnSpPr>
        <p:spPr>
          <a:xfrm flipH="1">
            <a:off x="7057380" y="2320354"/>
            <a:ext cx="1679836" cy="1108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36F5B45-D0DE-AA55-9892-E827BB53769D}"/>
              </a:ext>
            </a:extLst>
          </p:cNvPr>
          <p:cNvPicPr>
            <a:picLocks noChangeAspect="1"/>
          </p:cNvPicPr>
          <p:nvPr/>
        </p:nvPicPr>
        <p:blipFill rotWithShape="1">
          <a:blip r:embed="rId2">
            <a:duotone>
              <a:prstClr val="black"/>
              <a:schemeClr val="accent2">
                <a:tint val="45000"/>
                <a:satMod val="400000"/>
              </a:schemeClr>
            </a:duotone>
          </a:blip>
          <a:srcRect l="76263" r="2750" b="68128"/>
          <a:stretch/>
        </p:blipFill>
        <p:spPr>
          <a:xfrm>
            <a:off x="947058" y="938692"/>
            <a:ext cx="1992085" cy="2793304"/>
          </a:xfrm>
          <a:prstGeom prst="rect">
            <a:avLst/>
          </a:prstGeom>
        </p:spPr>
      </p:pic>
    </p:spTree>
    <p:extLst>
      <p:ext uri="{BB962C8B-B14F-4D97-AF65-F5344CB8AC3E}">
        <p14:creationId xmlns:p14="http://schemas.microsoft.com/office/powerpoint/2010/main" val="197161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0"/>
            <a:ext cx="10515600" cy="1125473"/>
          </a:xfrm>
        </p:spPr>
        <p:txBody>
          <a:bodyPr>
            <a:normAutofit/>
          </a:bodyPr>
          <a:lstStyle/>
          <a:p>
            <a:r>
              <a:rPr lang="en-US" sz="3200" b="1" dirty="0"/>
              <a:t>Treatment Requirements: Source Water</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7</a:t>
            </a:fld>
            <a:endParaRPr lang="en-CA"/>
          </a:p>
        </p:txBody>
      </p:sp>
      <p:cxnSp>
        <p:nvCxnSpPr>
          <p:cNvPr id="7" name="Straight Connector 6">
            <a:extLst>
              <a:ext uri="{FF2B5EF4-FFF2-40B4-BE49-F238E27FC236}">
                <a16:creationId xmlns:a16="http://schemas.microsoft.com/office/drawing/2014/main" id="{61937C68-9313-EF4B-1CB0-28DC2465E9CB}"/>
              </a:ext>
            </a:extLst>
          </p:cNvPr>
          <p:cNvCxnSpPr>
            <a:cxnSpLocks/>
          </p:cNvCxnSpPr>
          <p:nvPr/>
        </p:nvCxnSpPr>
        <p:spPr>
          <a:xfrm>
            <a:off x="1124465" y="2372497"/>
            <a:ext cx="9144000" cy="0"/>
          </a:xfrm>
          <a:prstGeom prst="line">
            <a:avLst/>
          </a:prstGeom>
          <a:ln w="28575">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5BE50A-1F47-939C-1DE5-C806FB20EBA5}"/>
              </a:ext>
            </a:extLst>
          </p:cNvPr>
          <p:cNvCxnSpPr>
            <a:cxnSpLocks/>
          </p:cNvCxnSpPr>
          <p:nvPr/>
        </p:nvCxnSpPr>
        <p:spPr>
          <a:xfrm>
            <a:off x="1124465" y="4044778"/>
            <a:ext cx="9205784" cy="0"/>
          </a:xfrm>
          <a:prstGeom prst="line">
            <a:avLst/>
          </a:prstGeom>
          <a:ln w="28575">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A0E53B-85E2-C742-086D-6643C87E2D8E}"/>
              </a:ext>
            </a:extLst>
          </p:cNvPr>
          <p:cNvCxnSpPr>
            <a:cxnSpLocks/>
          </p:cNvCxnSpPr>
          <p:nvPr/>
        </p:nvCxnSpPr>
        <p:spPr>
          <a:xfrm>
            <a:off x="1124465" y="5836507"/>
            <a:ext cx="9205784" cy="0"/>
          </a:xfrm>
          <a:prstGeom prst="line">
            <a:avLst/>
          </a:prstGeom>
          <a:ln w="28575">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0DBAE87-7F01-DE45-233B-F76F95A3B450}"/>
              </a:ext>
            </a:extLst>
          </p:cNvPr>
          <p:cNvSpPr txBox="1"/>
          <p:nvPr/>
        </p:nvSpPr>
        <p:spPr>
          <a:xfrm>
            <a:off x="1223319" y="1639517"/>
            <a:ext cx="1618520" cy="400110"/>
          </a:xfrm>
          <a:prstGeom prst="rect">
            <a:avLst/>
          </a:prstGeom>
          <a:noFill/>
        </p:spPr>
        <p:txBody>
          <a:bodyPr wrap="none" rtlCol="0">
            <a:spAutoFit/>
          </a:bodyPr>
          <a:lstStyle/>
          <a:p>
            <a:r>
              <a:rPr lang="en-US" sz="2000" b="1" dirty="0">
                <a:solidFill>
                  <a:srgbClr val="0070C0"/>
                </a:solidFill>
              </a:rPr>
              <a:t>Source Water</a:t>
            </a:r>
          </a:p>
        </p:txBody>
      </p:sp>
      <p:sp>
        <p:nvSpPr>
          <p:cNvPr id="11" name="TextBox 10">
            <a:extLst>
              <a:ext uri="{FF2B5EF4-FFF2-40B4-BE49-F238E27FC236}">
                <a16:creationId xmlns:a16="http://schemas.microsoft.com/office/drawing/2014/main" id="{E58FC22E-7F8A-9325-EE33-ED809445C1C8}"/>
              </a:ext>
            </a:extLst>
          </p:cNvPr>
          <p:cNvSpPr txBox="1"/>
          <p:nvPr/>
        </p:nvSpPr>
        <p:spPr>
          <a:xfrm>
            <a:off x="1223319" y="2948859"/>
            <a:ext cx="1290803" cy="707886"/>
          </a:xfrm>
          <a:prstGeom prst="rect">
            <a:avLst/>
          </a:prstGeom>
          <a:noFill/>
        </p:spPr>
        <p:txBody>
          <a:bodyPr wrap="none" rtlCol="0">
            <a:spAutoFit/>
          </a:bodyPr>
          <a:lstStyle/>
          <a:p>
            <a:r>
              <a:rPr lang="en-US" sz="2000" b="1" dirty="0">
                <a:solidFill>
                  <a:srgbClr val="0070C0"/>
                </a:solidFill>
              </a:rPr>
              <a:t>Treatment</a:t>
            </a:r>
          </a:p>
          <a:p>
            <a:r>
              <a:rPr lang="en-US" sz="2000" b="1" dirty="0">
                <a:solidFill>
                  <a:srgbClr val="0070C0"/>
                </a:solidFill>
              </a:rPr>
              <a:t>Standard</a:t>
            </a:r>
          </a:p>
        </p:txBody>
      </p:sp>
      <p:sp>
        <p:nvSpPr>
          <p:cNvPr id="12" name="TextBox 11">
            <a:extLst>
              <a:ext uri="{FF2B5EF4-FFF2-40B4-BE49-F238E27FC236}">
                <a16:creationId xmlns:a16="http://schemas.microsoft.com/office/drawing/2014/main" id="{5C49A0BC-7992-B177-F97F-64601EA3520E}"/>
              </a:ext>
            </a:extLst>
          </p:cNvPr>
          <p:cNvSpPr txBox="1"/>
          <p:nvPr/>
        </p:nvSpPr>
        <p:spPr>
          <a:xfrm>
            <a:off x="1223318" y="4510597"/>
            <a:ext cx="1290803" cy="707886"/>
          </a:xfrm>
          <a:prstGeom prst="rect">
            <a:avLst/>
          </a:prstGeom>
          <a:noFill/>
        </p:spPr>
        <p:txBody>
          <a:bodyPr wrap="none" rtlCol="0">
            <a:spAutoFit/>
          </a:bodyPr>
          <a:lstStyle/>
          <a:p>
            <a:r>
              <a:rPr lang="en-US" sz="2000" b="1" dirty="0">
                <a:solidFill>
                  <a:srgbClr val="0070C0"/>
                </a:solidFill>
              </a:rPr>
              <a:t>Treatment</a:t>
            </a:r>
          </a:p>
          <a:p>
            <a:r>
              <a:rPr lang="en-US" sz="2000" b="1" dirty="0">
                <a:solidFill>
                  <a:srgbClr val="0070C0"/>
                </a:solidFill>
              </a:rPr>
              <a:t>Processes</a:t>
            </a:r>
          </a:p>
        </p:txBody>
      </p:sp>
      <p:cxnSp>
        <p:nvCxnSpPr>
          <p:cNvPr id="13" name="Straight Connector 12">
            <a:extLst>
              <a:ext uri="{FF2B5EF4-FFF2-40B4-BE49-F238E27FC236}">
                <a16:creationId xmlns:a16="http://schemas.microsoft.com/office/drawing/2014/main" id="{4E7865D8-1C03-8E5F-AF68-478C7A35CB4F}"/>
              </a:ext>
            </a:extLst>
          </p:cNvPr>
          <p:cNvCxnSpPr>
            <a:cxnSpLocks/>
          </p:cNvCxnSpPr>
          <p:nvPr/>
        </p:nvCxnSpPr>
        <p:spPr>
          <a:xfrm>
            <a:off x="3068595" y="1095631"/>
            <a:ext cx="0" cy="4740876"/>
          </a:xfrm>
          <a:prstGeom prst="line">
            <a:avLst/>
          </a:prstGeom>
          <a:ln w="28575">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8C7A91-CB18-A5B0-1DE0-63BD3DA1ECC8}"/>
              </a:ext>
            </a:extLst>
          </p:cNvPr>
          <p:cNvCxnSpPr>
            <a:cxnSpLocks/>
          </p:cNvCxnSpPr>
          <p:nvPr/>
        </p:nvCxnSpPr>
        <p:spPr>
          <a:xfrm>
            <a:off x="5568778" y="1095631"/>
            <a:ext cx="0" cy="4740876"/>
          </a:xfrm>
          <a:prstGeom prst="line">
            <a:avLst/>
          </a:prstGeom>
          <a:ln w="28575">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2628F3-DAE9-3AC4-8C98-E433DA541F9E}"/>
              </a:ext>
            </a:extLst>
          </p:cNvPr>
          <p:cNvCxnSpPr>
            <a:cxnSpLocks/>
          </p:cNvCxnSpPr>
          <p:nvPr/>
        </p:nvCxnSpPr>
        <p:spPr>
          <a:xfrm>
            <a:off x="8114269" y="1095631"/>
            <a:ext cx="0" cy="4740876"/>
          </a:xfrm>
          <a:prstGeom prst="line">
            <a:avLst/>
          </a:prstGeom>
          <a:ln w="28575">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4C690E-1DBE-345A-ED4B-2EEDF28F94B4}"/>
              </a:ext>
            </a:extLst>
          </p:cNvPr>
          <p:cNvCxnSpPr>
            <a:cxnSpLocks/>
          </p:cNvCxnSpPr>
          <p:nvPr/>
        </p:nvCxnSpPr>
        <p:spPr>
          <a:xfrm>
            <a:off x="1017373" y="1095631"/>
            <a:ext cx="9251092" cy="0"/>
          </a:xfrm>
          <a:prstGeom prst="line">
            <a:avLst/>
          </a:prstGeom>
          <a:ln w="28575">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026A91-94B0-A30C-874E-58ED270000D6}"/>
              </a:ext>
            </a:extLst>
          </p:cNvPr>
          <p:cNvSpPr txBox="1"/>
          <p:nvPr/>
        </p:nvSpPr>
        <p:spPr>
          <a:xfrm>
            <a:off x="3174240" y="1347171"/>
            <a:ext cx="2288896" cy="830997"/>
          </a:xfrm>
          <a:prstGeom prst="rect">
            <a:avLst/>
          </a:prstGeom>
          <a:noFill/>
        </p:spPr>
        <p:txBody>
          <a:bodyPr wrap="square" rtlCol="0">
            <a:spAutoFit/>
          </a:bodyPr>
          <a:lstStyle/>
          <a:p>
            <a:pPr algn="ctr"/>
            <a:r>
              <a:rPr lang="en-US" sz="2400" b="1" dirty="0">
                <a:solidFill>
                  <a:schemeClr val="tx1">
                    <a:lumMod val="75000"/>
                    <a:lumOff val="25000"/>
                  </a:schemeClr>
                </a:solidFill>
              </a:rPr>
              <a:t>Surface water or</a:t>
            </a:r>
          </a:p>
          <a:p>
            <a:pPr algn="ctr"/>
            <a:r>
              <a:rPr lang="en-US" sz="2400" b="1" dirty="0">
                <a:solidFill>
                  <a:schemeClr val="tx1">
                    <a:lumMod val="75000"/>
                    <a:lumOff val="25000"/>
                  </a:schemeClr>
                </a:solidFill>
              </a:rPr>
              <a:t>GUDI (high-risk)</a:t>
            </a:r>
          </a:p>
        </p:txBody>
      </p:sp>
      <p:sp>
        <p:nvSpPr>
          <p:cNvPr id="18" name="TextBox 17">
            <a:extLst>
              <a:ext uri="{FF2B5EF4-FFF2-40B4-BE49-F238E27FC236}">
                <a16:creationId xmlns:a16="http://schemas.microsoft.com/office/drawing/2014/main" id="{73BDEF81-2CC0-5D57-A735-1EEFC1BEA505}"/>
              </a:ext>
            </a:extLst>
          </p:cNvPr>
          <p:cNvSpPr txBox="1"/>
          <p:nvPr/>
        </p:nvSpPr>
        <p:spPr>
          <a:xfrm>
            <a:off x="5729123" y="1393296"/>
            <a:ext cx="2295927" cy="830997"/>
          </a:xfrm>
          <a:prstGeom prst="rect">
            <a:avLst/>
          </a:prstGeom>
          <a:noFill/>
        </p:spPr>
        <p:txBody>
          <a:bodyPr wrap="square" rtlCol="0">
            <a:spAutoFit/>
          </a:bodyPr>
          <a:lstStyle/>
          <a:p>
            <a:pPr algn="ctr"/>
            <a:r>
              <a:rPr lang="en-US" sz="2400" b="1" dirty="0">
                <a:solidFill>
                  <a:schemeClr val="tx1">
                    <a:lumMod val="75000"/>
                    <a:lumOff val="25000"/>
                  </a:schemeClr>
                </a:solidFill>
              </a:rPr>
              <a:t>Low or medium-risk GUDI</a:t>
            </a:r>
          </a:p>
        </p:txBody>
      </p:sp>
      <p:sp>
        <p:nvSpPr>
          <p:cNvPr id="19" name="TextBox 18">
            <a:extLst>
              <a:ext uri="{FF2B5EF4-FFF2-40B4-BE49-F238E27FC236}">
                <a16:creationId xmlns:a16="http://schemas.microsoft.com/office/drawing/2014/main" id="{C1C4E12B-588F-95AA-B5D9-F520D0AE95F0}"/>
              </a:ext>
            </a:extLst>
          </p:cNvPr>
          <p:cNvSpPr txBox="1"/>
          <p:nvPr/>
        </p:nvSpPr>
        <p:spPr>
          <a:xfrm>
            <a:off x="8068961" y="1528990"/>
            <a:ext cx="2051806" cy="461665"/>
          </a:xfrm>
          <a:prstGeom prst="rect">
            <a:avLst/>
          </a:prstGeom>
          <a:noFill/>
        </p:spPr>
        <p:txBody>
          <a:bodyPr wrap="square" rtlCol="0">
            <a:spAutoFit/>
          </a:bodyPr>
          <a:lstStyle/>
          <a:p>
            <a:pPr algn="ctr"/>
            <a:r>
              <a:rPr lang="en-US" sz="2400" b="1" dirty="0">
                <a:solidFill>
                  <a:schemeClr val="tx1">
                    <a:lumMod val="75000"/>
                    <a:lumOff val="25000"/>
                  </a:schemeClr>
                </a:solidFill>
              </a:rPr>
              <a:t>Non-GUDI</a:t>
            </a:r>
          </a:p>
        </p:txBody>
      </p:sp>
      <p:sp>
        <p:nvSpPr>
          <p:cNvPr id="20" name="TextBox 19">
            <a:extLst>
              <a:ext uri="{FF2B5EF4-FFF2-40B4-BE49-F238E27FC236}">
                <a16:creationId xmlns:a16="http://schemas.microsoft.com/office/drawing/2014/main" id="{188726DC-C716-960F-00E5-31DEE556D2F5}"/>
              </a:ext>
            </a:extLst>
          </p:cNvPr>
          <p:cNvSpPr txBox="1"/>
          <p:nvPr/>
        </p:nvSpPr>
        <p:spPr>
          <a:xfrm>
            <a:off x="3112506" y="2819738"/>
            <a:ext cx="2501582" cy="646331"/>
          </a:xfrm>
          <a:prstGeom prst="rect">
            <a:avLst/>
          </a:prstGeom>
          <a:noFill/>
        </p:spPr>
        <p:txBody>
          <a:bodyPr wrap="none" rtlCol="0">
            <a:spAutoFit/>
          </a:bodyPr>
          <a:lstStyle/>
          <a:p>
            <a:r>
              <a:rPr lang="en-US" dirty="0">
                <a:solidFill>
                  <a:schemeClr val="tx1">
                    <a:lumMod val="75000"/>
                    <a:lumOff val="25000"/>
                  </a:schemeClr>
                </a:solidFill>
              </a:rPr>
              <a:t>4-log reduction viruses</a:t>
            </a:r>
          </a:p>
          <a:p>
            <a:r>
              <a:rPr lang="en-US" dirty="0">
                <a:solidFill>
                  <a:schemeClr val="tx1">
                    <a:lumMod val="75000"/>
                    <a:lumOff val="25000"/>
                  </a:schemeClr>
                </a:solidFill>
              </a:rPr>
              <a:t>3-log reduction protozoa</a:t>
            </a:r>
          </a:p>
        </p:txBody>
      </p:sp>
      <p:sp>
        <p:nvSpPr>
          <p:cNvPr id="21" name="TextBox 20">
            <a:extLst>
              <a:ext uri="{FF2B5EF4-FFF2-40B4-BE49-F238E27FC236}">
                <a16:creationId xmlns:a16="http://schemas.microsoft.com/office/drawing/2014/main" id="{2E1842FA-F2A1-5328-86EC-75D7A1EAC966}"/>
              </a:ext>
            </a:extLst>
          </p:cNvPr>
          <p:cNvSpPr txBox="1"/>
          <p:nvPr/>
        </p:nvSpPr>
        <p:spPr>
          <a:xfrm>
            <a:off x="5636042" y="2812380"/>
            <a:ext cx="2501582" cy="646331"/>
          </a:xfrm>
          <a:prstGeom prst="rect">
            <a:avLst/>
          </a:prstGeom>
          <a:noFill/>
        </p:spPr>
        <p:txBody>
          <a:bodyPr wrap="none" rtlCol="0">
            <a:spAutoFit/>
          </a:bodyPr>
          <a:lstStyle/>
          <a:p>
            <a:r>
              <a:rPr lang="en-US" dirty="0">
                <a:solidFill>
                  <a:schemeClr val="tx1">
                    <a:lumMod val="75000"/>
                    <a:lumOff val="25000"/>
                  </a:schemeClr>
                </a:solidFill>
              </a:rPr>
              <a:t>4-log reduction viruses</a:t>
            </a:r>
          </a:p>
          <a:p>
            <a:r>
              <a:rPr lang="en-US" dirty="0">
                <a:solidFill>
                  <a:schemeClr val="tx1">
                    <a:lumMod val="75000"/>
                    <a:lumOff val="25000"/>
                  </a:schemeClr>
                </a:solidFill>
              </a:rPr>
              <a:t>3-log reduction protozoa</a:t>
            </a:r>
          </a:p>
        </p:txBody>
      </p:sp>
      <p:sp>
        <p:nvSpPr>
          <p:cNvPr id="22" name="TextBox 21">
            <a:extLst>
              <a:ext uri="{FF2B5EF4-FFF2-40B4-BE49-F238E27FC236}">
                <a16:creationId xmlns:a16="http://schemas.microsoft.com/office/drawing/2014/main" id="{D757CC6D-D4C4-685E-884F-3EC86EC784D1}"/>
              </a:ext>
            </a:extLst>
          </p:cNvPr>
          <p:cNvSpPr txBox="1"/>
          <p:nvPr/>
        </p:nvSpPr>
        <p:spPr>
          <a:xfrm>
            <a:off x="8204887" y="2819738"/>
            <a:ext cx="2323265" cy="369332"/>
          </a:xfrm>
          <a:prstGeom prst="rect">
            <a:avLst/>
          </a:prstGeom>
          <a:noFill/>
        </p:spPr>
        <p:txBody>
          <a:bodyPr wrap="none" rtlCol="0">
            <a:spAutoFit/>
          </a:bodyPr>
          <a:lstStyle/>
          <a:p>
            <a:r>
              <a:rPr lang="en-US" dirty="0">
                <a:solidFill>
                  <a:schemeClr val="tx1">
                    <a:lumMod val="75000"/>
                    <a:lumOff val="25000"/>
                  </a:schemeClr>
                </a:solidFill>
              </a:rPr>
              <a:t>4-log reduction viruses</a:t>
            </a:r>
          </a:p>
        </p:txBody>
      </p:sp>
      <p:sp>
        <p:nvSpPr>
          <p:cNvPr id="23" name="TextBox 22">
            <a:extLst>
              <a:ext uri="{FF2B5EF4-FFF2-40B4-BE49-F238E27FC236}">
                <a16:creationId xmlns:a16="http://schemas.microsoft.com/office/drawing/2014/main" id="{2FD846E5-31E7-FCE4-0AA0-72AA037C81DE}"/>
              </a:ext>
            </a:extLst>
          </p:cNvPr>
          <p:cNvSpPr txBox="1"/>
          <p:nvPr/>
        </p:nvSpPr>
        <p:spPr>
          <a:xfrm>
            <a:off x="3157335" y="4432812"/>
            <a:ext cx="2164119" cy="1200329"/>
          </a:xfrm>
          <a:prstGeom prst="rect">
            <a:avLst/>
          </a:prstGeom>
          <a:noFill/>
        </p:spPr>
        <p:txBody>
          <a:bodyPr wrap="none" rtlCol="0">
            <a:spAutoFit/>
          </a:bodyPr>
          <a:lstStyle/>
          <a:p>
            <a:pPr algn="ctr"/>
            <a:r>
              <a:rPr lang="en-US" b="1" dirty="0">
                <a:solidFill>
                  <a:schemeClr val="tx1">
                    <a:lumMod val="75000"/>
                    <a:lumOff val="25000"/>
                  </a:schemeClr>
                </a:solidFill>
              </a:rPr>
              <a:t>Combination of:</a:t>
            </a:r>
          </a:p>
          <a:p>
            <a:pPr algn="ctr"/>
            <a:r>
              <a:rPr lang="en-US" dirty="0">
                <a:solidFill>
                  <a:schemeClr val="tx1">
                    <a:lumMod val="75000"/>
                    <a:lumOff val="25000"/>
                  </a:schemeClr>
                </a:solidFill>
              </a:rPr>
              <a:t>Engineered filtration </a:t>
            </a:r>
          </a:p>
          <a:p>
            <a:pPr algn="ctr"/>
            <a:r>
              <a:rPr lang="en-US" dirty="0">
                <a:solidFill>
                  <a:schemeClr val="tx1">
                    <a:lumMod val="75000"/>
                    <a:lumOff val="25000"/>
                  </a:schemeClr>
                </a:solidFill>
              </a:rPr>
              <a:t>+</a:t>
            </a:r>
          </a:p>
          <a:p>
            <a:pPr algn="ctr"/>
            <a:r>
              <a:rPr lang="en-US" dirty="0">
                <a:solidFill>
                  <a:schemeClr val="tx1">
                    <a:lumMod val="75000"/>
                    <a:lumOff val="25000"/>
                  </a:schemeClr>
                </a:solidFill>
              </a:rPr>
              <a:t>Disinfection</a:t>
            </a:r>
          </a:p>
        </p:txBody>
      </p:sp>
      <p:sp>
        <p:nvSpPr>
          <p:cNvPr id="24" name="TextBox 23">
            <a:extLst>
              <a:ext uri="{FF2B5EF4-FFF2-40B4-BE49-F238E27FC236}">
                <a16:creationId xmlns:a16="http://schemas.microsoft.com/office/drawing/2014/main" id="{134AFBBA-C5CC-0D2C-0CD4-3678AAA94362}"/>
              </a:ext>
            </a:extLst>
          </p:cNvPr>
          <p:cNvSpPr txBox="1"/>
          <p:nvPr/>
        </p:nvSpPr>
        <p:spPr>
          <a:xfrm>
            <a:off x="8291186" y="4663644"/>
            <a:ext cx="1748492" cy="369332"/>
          </a:xfrm>
          <a:prstGeom prst="rect">
            <a:avLst/>
          </a:prstGeom>
          <a:noFill/>
        </p:spPr>
        <p:txBody>
          <a:bodyPr wrap="none" rtlCol="0">
            <a:spAutoFit/>
          </a:bodyPr>
          <a:lstStyle/>
          <a:p>
            <a:r>
              <a:rPr lang="en-US" dirty="0">
                <a:solidFill>
                  <a:schemeClr val="tx1">
                    <a:lumMod val="75000"/>
                    <a:lumOff val="25000"/>
                  </a:schemeClr>
                </a:solidFill>
              </a:rPr>
              <a:t>Disinfection only</a:t>
            </a:r>
          </a:p>
        </p:txBody>
      </p:sp>
      <p:pic>
        <p:nvPicPr>
          <p:cNvPr id="25" name="Graphic 24" descr="Flowchart outline">
            <a:extLst>
              <a:ext uri="{FF2B5EF4-FFF2-40B4-BE49-F238E27FC236}">
                <a16:creationId xmlns:a16="http://schemas.microsoft.com/office/drawing/2014/main" id="{163A1199-46E0-C58C-31EC-1471C6F652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60074" y="4377378"/>
            <a:ext cx="1384991" cy="1384991"/>
          </a:xfrm>
          <a:prstGeom prst="rect">
            <a:avLst/>
          </a:prstGeom>
        </p:spPr>
      </p:pic>
      <p:sp>
        <p:nvSpPr>
          <p:cNvPr id="26" name="TextBox 25">
            <a:extLst>
              <a:ext uri="{FF2B5EF4-FFF2-40B4-BE49-F238E27FC236}">
                <a16:creationId xmlns:a16="http://schemas.microsoft.com/office/drawing/2014/main" id="{8A7A0D1C-D426-5C16-07CB-5E0632E79E37}"/>
              </a:ext>
            </a:extLst>
          </p:cNvPr>
          <p:cNvSpPr txBox="1"/>
          <p:nvPr/>
        </p:nvSpPr>
        <p:spPr>
          <a:xfrm>
            <a:off x="5960074" y="4140254"/>
            <a:ext cx="1495922" cy="400110"/>
          </a:xfrm>
          <a:prstGeom prst="rect">
            <a:avLst/>
          </a:prstGeom>
          <a:noFill/>
        </p:spPr>
        <p:txBody>
          <a:bodyPr wrap="none" rtlCol="0">
            <a:spAutoFit/>
          </a:bodyPr>
          <a:lstStyle/>
          <a:p>
            <a:r>
              <a:rPr lang="en-US" sz="2000" b="1" dirty="0">
                <a:solidFill>
                  <a:schemeClr val="accent2">
                    <a:lumMod val="75000"/>
                  </a:schemeClr>
                </a:solidFill>
              </a:rPr>
              <a:t>It depends…</a:t>
            </a:r>
          </a:p>
        </p:txBody>
      </p:sp>
      <p:sp>
        <p:nvSpPr>
          <p:cNvPr id="27" name="Rectangle 26">
            <a:extLst>
              <a:ext uri="{FF2B5EF4-FFF2-40B4-BE49-F238E27FC236}">
                <a16:creationId xmlns:a16="http://schemas.microsoft.com/office/drawing/2014/main" id="{0B052ED4-6043-890A-0FE3-29EDF6835A3D}"/>
              </a:ext>
            </a:extLst>
          </p:cNvPr>
          <p:cNvSpPr/>
          <p:nvPr/>
        </p:nvSpPr>
        <p:spPr>
          <a:xfrm>
            <a:off x="805543" y="2416041"/>
            <a:ext cx="9710057" cy="1568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6901BA-24D1-885D-6BC6-BB132214F701}"/>
              </a:ext>
            </a:extLst>
          </p:cNvPr>
          <p:cNvSpPr/>
          <p:nvPr/>
        </p:nvSpPr>
        <p:spPr>
          <a:xfrm>
            <a:off x="872328" y="3932509"/>
            <a:ext cx="9710057" cy="2052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63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Treatment Requirements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8</a:t>
            </a:fld>
            <a:endParaRPr lang="en-CA"/>
          </a:p>
        </p:txBody>
      </p:sp>
      <p:graphicFrame>
        <p:nvGraphicFramePr>
          <p:cNvPr id="3" name="Table 2">
            <a:extLst>
              <a:ext uri="{FF2B5EF4-FFF2-40B4-BE49-F238E27FC236}">
                <a16:creationId xmlns:a16="http://schemas.microsoft.com/office/drawing/2014/main" id="{5D5307C0-E9DA-B3C1-CDC4-C1D8CCB37628}"/>
              </a:ext>
            </a:extLst>
          </p:cNvPr>
          <p:cNvGraphicFramePr>
            <a:graphicFrameLocks noGrp="1"/>
          </p:cNvGraphicFramePr>
          <p:nvPr>
            <p:extLst>
              <p:ext uri="{D42A27DB-BD31-4B8C-83A1-F6EECF244321}">
                <p14:modId xmlns:p14="http://schemas.microsoft.com/office/powerpoint/2010/main" val="3939073117"/>
              </p:ext>
            </p:extLst>
          </p:nvPr>
        </p:nvGraphicFramePr>
        <p:xfrm>
          <a:off x="130629" y="748622"/>
          <a:ext cx="11625942" cy="1713521"/>
        </p:xfrm>
        <a:graphic>
          <a:graphicData uri="http://schemas.openxmlformats.org/drawingml/2006/table">
            <a:tbl>
              <a:tblPr firstRow="1" firstCol="1" bandRow="1">
                <a:tableStyleId>{5C22544A-7EE6-4342-B048-85BDC9FD1C3A}</a:tableStyleId>
              </a:tblPr>
              <a:tblGrid>
                <a:gridCol w="1469571">
                  <a:extLst>
                    <a:ext uri="{9D8B030D-6E8A-4147-A177-3AD203B41FA5}">
                      <a16:colId xmlns:a16="http://schemas.microsoft.com/office/drawing/2014/main" val="1102767802"/>
                    </a:ext>
                  </a:extLst>
                </a:gridCol>
                <a:gridCol w="10156371">
                  <a:extLst>
                    <a:ext uri="{9D8B030D-6E8A-4147-A177-3AD203B41FA5}">
                      <a16:colId xmlns:a16="http://schemas.microsoft.com/office/drawing/2014/main" val="1367276323"/>
                    </a:ext>
                  </a:extLst>
                </a:gridCol>
              </a:tblGrid>
              <a:tr h="555281">
                <a:tc>
                  <a:txBody>
                    <a:bodyPr/>
                    <a:lstStyle/>
                    <a:p>
                      <a:pPr algn="ctr" fontAlgn="ctr">
                        <a:spcAft>
                          <a:spcPts val="600"/>
                        </a:spcAft>
                      </a:pPr>
                      <a:r>
                        <a:rPr lang="en-US" sz="1600" dirty="0">
                          <a:effectLst/>
                        </a:rPr>
                        <a:t>Primary Disinfectant</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4245" marR="34245" marT="0" marB="0" anchor="ctr"/>
                </a:tc>
                <a:tc>
                  <a:txBody>
                    <a:bodyPr/>
                    <a:lstStyle/>
                    <a:p>
                      <a:pPr algn="ctr" fontAlgn="ctr">
                        <a:lnSpc>
                          <a:spcPts val="1300"/>
                        </a:lnSpc>
                        <a:spcAft>
                          <a:spcPts val="600"/>
                        </a:spcAft>
                      </a:pPr>
                      <a:r>
                        <a:rPr lang="en-US" sz="1600" dirty="0">
                          <a:effectLst/>
                        </a:rPr>
                        <a:t>Requirements</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4245" marR="34245" marT="0" marB="0" anchor="ctr"/>
                </a:tc>
                <a:extLst>
                  <a:ext uri="{0D108BD9-81ED-4DB2-BD59-A6C34878D82A}">
                    <a16:rowId xmlns:a16="http://schemas.microsoft.com/office/drawing/2014/main" val="4079406161"/>
                  </a:ext>
                </a:extLst>
              </a:tr>
              <a:tr h="655526">
                <a:tc>
                  <a:txBody>
                    <a:bodyPr/>
                    <a:lstStyle/>
                    <a:p>
                      <a:pPr algn="l" fontAlgn="ctr">
                        <a:lnSpc>
                          <a:spcPts val="1300"/>
                        </a:lnSpc>
                        <a:spcAft>
                          <a:spcPts val="1200"/>
                        </a:spcAft>
                      </a:pPr>
                      <a:r>
                        <a:rPr lang="en-US" sz="1200" dirty="0">
                          <a:effectLst/>
                        </a:rPr>
                        <a:t>Free Chlorine</a:t>
                      </a:r>
                      <a:endParaRPr lang="en-CA" sz="1200" dirty="0">
                        <a:effectLst/>
                      </a:endParaRPr>
                    </a:p>
                  </a:txBody>
                  <a:tcPr marL="34245" marR="34245" marT="0" marB="0" anchor="ctr"/>
                </a:tc>
                <a:tc>
                  <a:txBody>
                    <a:bodyPr/>
                    <a:lstStyle/>
                    <a:p>
                      <a:pPr marL="527050" indent="-342900" algn="l">
                        <a:spcAft>
                          <a:spcPts val="1200"/>
                        </a:spcAft>
                        <a:buAutoNum type="alphaLcPeriod"/>
                        <a:tabLst/>
                      </a:pPr>
                      <a:r>
                        <a:rPr lang="en-US" sz="1400" dirty="0">
                          <a:effectLst/>
                        </a:rPr>
                        <a:t>The water system shall meet the required </a:t>
                      </a:r>
                      <a:r>
                        <a:rPr lang="en-US" sz="1400" b="1" dirty="0">
                          <a:effectLst/>
                        </a:rPr>
                        <a:t>CT value</a:t>
                      </a:r>
                      <a:r>
                        <a:rPr lang="en-US" sz="1400" dirty="0">
                          <a:effectLst/>
                        </a:rPr>
                        <a:t>, at a minimum, as outlined in Section 9.7 and Appendix 9-D.</a:t>
                      </a:r>
                    </a:p>
                    <a:p>
                      <a:pPr marL="527050" indent="-342900" algn="l">
                        <a:spcAft>
                          <a:spcPts val="1200"/>
                        </a:spcAft>
                        <a:buAutoNum type="alphaLcPeriod"/>
                        <a:tabLst/>
                      </a:pPr>
                      <a:r>
                        <a:rPr lang="en-US" sz="1400" dirty="0">
                          <a:effectLst/>
                        </a:rPr>
                        <a:t>In the </a:t>
                      </a:r>
                      <a:r>
                        <a:rPr lang="en-US" sz="1400" b="1" dirty="0">
                          <a:effectLst/>
                        </a:rPr>
                        <a:t>event the minimum required CT is not achieved</a:t>
                      </a:r>
                      <a:r>
                        <a:rPr lang="en-US" sz="1400" dirty="0">
                          <a:effectLst/>
                        </a:rPr>
                        <a:t>, contingencies shall be in place to prevent the distribution of inadequately disinfected water.</a:t>
                      </a:r>
                    </a:p>
                    <a:p>
                      <a:pPr marL="527050" indent="-342900" algn="l">
                        <a:spcAft>
                          <a:spcPts val="1200"/>
                        </a:spcAft>
                        <a:buAutoNum type="alphaLcPeriod"/>
                        <a:tabLst/>
                      </a:pPr>
                      <a:r>
                        <a:rPr lang="en-US" sz="1400" dirty="0">
                          <a:effectLst/>
                        </a:rPr>
                        <a:t>The AFNWA shall work collaboratively with the oversight entity to determine if site-specific requirements may apply.</a:t>
                      </a:r>
                    </a:p>
                  </a:txBody>
                  <a:tcPr marL="34245" marR="34245" marT="0" marB="0"/>
                </a:tc>
                <a:extLst>
                  <a:ext uri="{0D108BD9-81ED-4DB2-BD59-A6C34878D82A}">
                    <a16:rowId xmlns:a16="http://schemas.microsoft.com/office/drawing/2014/main" val="2928372054"/>
                  </a:ext>
                </a:extLst>
              </a:tr>
            </a:tbl>
          </a:graphicData>
        </a:graphic>
      </p:graphicFrame>
      <p:sp>
        <p:nvSpPr>
          <p:cNvPr id="8" name="TextBox 7">
            <a:extLst>
              <a:ext uri="{FF2B5EF4-FFF2-40B4-BE49-F238E27FC236}">
                <a16:creationId xmlns:a16="http://schemas.microsoft.com/office/drawing/2014/main" id="{38ABB70B-E3A5-BB77-1DB5-9043D93538CA}"/>
              </a:ext>
            </a:extLst>
          </p:cNvPr>
          <p:cNvSpPr txBox="1"/>
          <p:nvPr/>
        </p:nvSpPr>
        <p:spPr>
          <a:xfrm>
            <a:off x="130629" y="2654920"/>
            <a:ext cx="6955971" cy="3139321"/>
          </a:xfrm>
          <a:prstGeom prst="rect">
            <a:avLst/>
          </a:prstGeom>
          <a:noFill/>
        </p:spPr>
        <p:txBody>
          <a:bodyPr wrap="square">
            <a:spAutoFit/>
          </a:bodyPr>
          <a:lstStyle/>
          <a:p>
            <a:r>
              <a:rPr lang="en-CA" dirty="0">
                <a:effectLst/>
                <a:latin typeface="Arial" panose="020B0604020202020204" pitchFamily="34" charset="0"/>
              </a:rPr>
              <a:t>Contact time is a measurement of the length of time it takes for chlorine, or other disinfectants, to kill </a:t>
            </a:r>
            <a:r>
              <a:rPr lang="en-CA" i="1" dirty="0">
                <a:effectLst/>
                <a:latin typeface="Arial" panose="020B0604020202020204" pitchFamily="34" charset="0"/>
              </a:rPr>
              <a:t>giardia lamblia </a:t>
            </a:r>
            <a:r>
              <a:rPr lang="en-CA" dirty="0">
                <a:effectLst/>
                <a:latin typeface="Arial" panose="020B0604020202020204" pitchFamily="34" charset="0"/>
              </a:rPr>
              <a:t>at a given disinfectant concentration. </a:t>
            </a:r>
          </a:p>
          <a:p>
            <a:endParaRPr lang="en-CA" dirty="0">
              <a:latin typeface="Arial" panose="020B0604020202020204" pitchFamily="34" charset="0"/>
            </a:endParaRPr>
          </a:p>
          <a:p>
            <a:r>
              <a:rPr lang="en-CA" dirty="0">
                <a:effectLst/>
                <a:latin typeface="Arial" panose="020B0604020202020204" pitchFamily="34" charset="0"/>
              </a:rPr>
              <a:t>An operator measures the contact time available at the plant before the water goes out to the public to ensure that 99.9% of </a:t>
            </a:r>
            <a:r>
              <a:rPr lang="en-CA" i="1" dirty="0">
                <a:effectLst/>
                <a:latin typeface="Arial" panose="020B0604020202020204" pitchFamily="34" charset="0"/>
              </a:rPr>
              <a:t>giardia lamblia </a:t>
            </a:r>
            <a:r>
              <a:rPr lang="en-CA" dirty="0">
                <a:effectLst/>
                <a:latin typeface="Arial" panose="020B0604020202020204" pitchFamily="34" charset="0"/>
              </a:rPr>
              <a:t>is either removed with filtration or inactivated with chlorine before the water gets to the public. The operator compares the contact time at the plant to the CT tables provided by the Regulations. </a:t>
            </a:r>
          </a:p>
          <a:p>
            <a:endParaRPr lang="en-CA" dirty="0">
              <a:latin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A3E369E-1009-5CCA-BF4F-9F35F2631909}"/>
                  </a:ext>
                </a:extLst>
              </p:cNvPr>
              <p:cNvSpPr txBox="1"/>
              <p:nvPr/>
            </p:nvSpPr>
            <p:spPr>
              <a:xfrm>
                <a:off x="7125834" y="2787985"/>
                <a:ext cx="4346446"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𝑇𝑖𝑚𝑒</m:t>
                      </m:r>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i="1">
                              <a:latin typeface="Cambria Math" panose="02040503050406030204" pitchFamily="18" charset="0"/>
                            </a:rPr>
                            <m:t>𝐵𝑎𝑠𝑖𝑛</m:t>
                          </m:r>
                          <m:r>
                            <a:rPr lang="en-CA" i="1">
                              <a:latin typeface="Cambria Math" panose="02040503050406030204" pitchFamily="18" charset="0"/>
                            </a:rPr>
                            <m:t> </m:t>
                          </m:r>
                          <m:r>
                            <a:rPr lang="en-CA" b="0" i="1" smtClean="0">
                              <a:latin typeface="Cambria Math" panose="02040503050406030204" pitchFamily="18" charset="0"/>
                            </a:rPr>
                            <m:t>𝑉</m:t>
                          </m:r>
                          <m:r>
                            <a:rPr lang="en-CA" i="1">
                              <a:latin typeface="Cambria Math" panose="02040503050406030204" pitchFamily="18" charset="0"/>
                            </a:rPr>
                            <m:t>𝑜𝑙𝑢𝑚𝑒</m:t>
                          </m:r>
                          <m:r>
                            <a:rPr lang="en-CA" i="1">
                              <a:latin typeface="Cambria Math" panose="02040503050406030204" pitchFamily="18" charset="0"/>
                            </a:rPr>
                            <m:t> × </m:t>
                          </m:r>
                          <m:r>
                            <a:rPr lang="en-CA" i="1">
                              <a:latin typeface="Cambria Math" panose="02040503050406030204" pitchFamily="18" charset="0"/>
                              <a:ea typeface="Cambria Math" panose="02040503050406030204" pitchFamily="18" charset="0"/>
                            </a:rPr>
                            <m:t>𝐵𝑎𝑓𝑓𝑙𝑖𝑛𝑔</m:t>
                          </m:r>
                          <m:r>
                            <a:rPr lang="en-CA" i="1">
                              <a:latin typeface="Cambria Math" panose="02040503050406030204" pitchFamily="18" charset="0"/>
                              <a:ea typeface="Cambria Math" panose="02040503050406030204" pitchFamily="18" charset="0"/>
                            </a:rPr>
                            <m:t> </m:t>
                          </m:r>
                          <m:r>
                            <a:rPr lang="en-CA" i="1">
                              <a:latin typeface="Cambria Math" panose="02040503050406030204" pitchFamily="18" charset="0"/>
                              <a:ea typeface="Cambria Math" panose="02040503050406030204" pitchFamily="18" charset="0"/>
                            </a:rPr>
                            <m:t>𝐹𝑎𝑐𝑡𝑜𝑟</m:t>
                          </m:r>
                        </m:num>
                        <m:den>
                          <m:r>
                            <a:rPr lang="en-CA" b="1" i="1" smtClean="0">
                              <a:solidFill>
                                <a:schemeClr val="accent2">
                                  <a:lumMod val="75000"/>
                                </a:schemeClr>
                              </a:solidFill>
                              <a:latin typeface="Cambria Math" panose="02040503050406030204" pitchFamily="18" charset="0"/>
                            </a:rPr>
                            <m:t>𝑷𝒆𝒂𝒌</m:t>
                          </m:r>
                          <m:r>
                            <a:rPr lang="en-CA" b="1" i="1" smtClean="0">
                              <a:solidFill>
                                <a:schemeClr val="accent2">
                                  <a:lumMod val="75000"/>
                                </a:schemeClr>
                              </a:solidFill>
                              <a:latin typeface="Cambria Math" panose="02040503050406030204" pitchFamily="18" charset="0"/>
                            </a:rPr>
                            <m:t> </m:t>
                          </m:r>
                          <m:r>
                            <a:rPr lang="en-CA" b="1" i="1" smtClean="0">
                              <a:solidFill>
                                <a:schemeClr val="accent2">
                                  <a:lumMod val="75000"/>
                                </a:schemeClr>
                              </a:solidFill>
                              <a:latin typeface="Cambria Math" panose="02040503050406030204" pitchFamily="18" charset="0"/>
                            </a:rPr>
                            <m:t>𝑯𝒐𝒖𝒓𝒍𝒚</m:t>
                          </m:r>
                          <m:r>
                            <a:rPr lang="en-CA" b="1" i="1" smtClean="0">
                              <a:solidFill>
                                <a:schemeClr val="accent2">
                                  <a:lumMod val="75000"/>
                                </a:schemeClr>
                              </a:solidFill>
                              <a:latin typeface="Cambria Math" panose="02040503050406030204" pitchFamily="18" charset="0"/>
                            </a:rPr>
                            <m:t> </m:t>
                          </m:r>
                          <m:r>
                            <a:rPr lang="en-CA" b="1" i="1" smtClean="0">
                              <a:solidFill>
                                <a:schemeClr val="accent2">
                                  <a:lumMod val="75000"/>
                                </a:schemeClr>
                              </a:solidFill>
                              <a:latin typeface="Cambria Math" panose="02040503050406030204" pitchFamily="18" charset="0"/>
                            </a:rPr>
                            <m:t>𝑭𝒍𝒐𝒘</m:t>
                          </m:r>
                        </m:den>
                      </m:f>
                    </m:oMath>
                  </m:oMathPara>
                </a14:m>
                <a:endParaRPr lang="en-US" dirty="0"/>
              </a:p>
            </p:txBody>
          </p:sp>
        </mc:Choice>
        <mc:Fallback>
          <p:sp>
            <p:nvSpPr>
              <p:cNvPr id="13" name="TextBox 12">
                <a:extLst>
                  <a:ext uri="{FF2B5EF4-FFF2-40B4-BE49-F238E27FC236}">
                    <a16:creationId xmlns:a16="http://schemas.microsoft.com/office/drawing/2014/main" id="{CA3E369E-1009-5CCA-BF4F-9F35F2631909}"/>
                  </a:ext>
                </a:extLst>
              </p:cNvPr>
              <p:cNvSpPr txBox="1">
                <a:spLocks noRot="1" noChangeAspect="1" noMove="1" noResize="1" noEditPoints="1" noAdjustHandles="1" noChangeArrowheads="1" noChangeShapeType="1" noTextEdit="1"/>
              </p:cNvSpPr>
              <p:nvPr/>
            </p:nvSpPr>
            <p:spPr>
              <a:xfrm>
                <a:off x="7125834" y="2787985"/>
                <a:ext cx="4346446" cy="574003"/>
              </a:xfrm>
              <a:prstGeom prst="rect">
                <a:avLst/>
              </a:prstGeom>
              <a:blipFill>
                <a:blip r:embed="rId2"/>
                <a:stretch>
                  <a:fillRect l="-875" t="-6522" r="-583" b="-19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91FE03E8-68D7-0ADB-4A74-10826812A18F}"/>
                  </a:ext>
                </a:extLst>
              </p:cNvPr>
              <p:cNvSpPr txBox="1"/>
              <p:nvPr/>
            </p:nvSpPr>
            <p:spPr>
              <a:xfrm>
                <a:off x="8782185" y="4146596"/>
                <a:ext cx="26900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en-CA" b="0" i="1" smtClean="0">
                          <a:latin typeface="Cambria Math" panose="02040503050406030204" pitchFamily="18" charset="0"/>
                        </a:rPr>
                        <m:t>𝑇𝑖𝑚𝑒</m:t>
                      </m:r>
                      <m:r>
                        <a:rPr lang="en-CA" b="0" i="1" smtClean="0">
                          <a:latin typeface="Cambria Math" panose="02040503050406030204" pitchFamily="18" charset="0"/>
                        </a:rPr>
                        <m:t> × </m:t>
                      </m:r>
                      <m:r>
                        <a:rPr lang="en-CA" b="1" i="1" smtClean="0">
                          <a:solidFill>
                            <a:schemeClr val="accent2">
                              <a:lumMod val="75000"/>
                            </a:schemeClr>
                          </a:solidFill>
                          <a:latin typeface="Cambria Math" panose="02040503050406030204" pitchFamily="18" charset="0"/>
                          <a:ea typeface="Cambria Math" panose="02040503050406030204" pitchFamily="18" charset="0"/>
                        </a:rPr>
                        <m:t>𝑪𝒉𝒍𝒐𝒓𝒊𝒏𝒆</m:t>
                      </m:r>
                      <m:r>
                        <a:rPr lang="en-CA" b="1" i="1" smtClean="0">
                          <a:solidFill>
                            <a:schemeClr val="accent2">
                              <a:lumMod val="75000"/>
                            </a:schemeClr>
                          </a:solidFill>
                          <a:latin typeface="Cambria Math" panose="02040503050406030204" pitchFamily="18" charset="0"/>
                          <a:ea typeface="Cambria Math" panose="02040503050406030204" pitchFamily="18" charset="0"/>
                        </a:rPr>
                        <m:t> </m:t>
                      </m:r>
                      <m:r>
                        <a:rPr lang="en-CA" b="1" i="1" smtClean="0">
                          <a:solidFill>
                            <a:schemeClr val="accent2">
                              <a:lumMod val="75000"/>
                            </a:schemeClr>
                          </a:solidFill>
                          <a:latin typeface="Cambria Math" panose="02040503050406030204" pitchFamily="18" charset="0"/>
                          <a:ea typeface="Cambria Math" panose="02040503050406030204" pitchFamily="18" charset="0"/>
                        </a:rPr>
                        <m:t>𝒄𝒐𝒏𝒄</m:t>
                      </m:r>
                      <m:r>
                        <a:rPr lang="en-CA" b="1" i="1" smtClean="0">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b="1" dirty="0"/>
              </a:p>
            </p:txBody>
          </p:sp>
        </mc:Choice>
        <mc:Fallback>
          <p:sp>
            <p:nvSpPr>
              <p:cNvPr id="14" name="TextBox 13">
                <a:extLst>
                  <a:ext uri="{FF2B5EF4-FFF2-40B4-BE49-F238E27FC236}">
                    <a16:creationId xmlns:a16="http://schemas.microsoft.com/office/drawing/2014/main" id="{91FE03E8-68D7-0ADB-4A74-10826812A18F}"/>
                  </a:ext>
                </a:extLst>
              </p:cNvPr>
              <p:cNvSpPr txBox="1">
                <a:spLocks noRot="1" noChangeAspect="1" noMove="1" noResize="1" noEditPoints="1" noAdjustHandles="1" noChangeArrowheads="1" noChangeShapeType="1" noTextEdit="1"/>
              </p:cNvSpPr>
              <p:nvPr/>
            </p:nvSpPr>
            <p:spPr>
              <a:xfrm>
                <a:off x="8782185" y="4146596"/>
                <a:ext cx="2690095" cy="276999"/>
              </a:xfrm>
              <a:prstGeom prst="rect">
                <a:avLst/>
              </a:prstGeom>
              <a:blipFill>
                <a:blip r:embed="rId3"/>
                <a:stretch>
                  <a:fillRect l="-469" t="-8696" b="-3478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3D15D7CE-B4E4-3074-D040-F76833CB7BB9}"/>
              </a:ext>
            </a:extLst>
          </p:cNvPr>
          <p:cNvCxnSpPr>
            <a:cxnSpLocks/>
          </p:cNvCxnSpPr>
          <p:nvPr/>
        </p:nvCxnSpPr>
        <p:spPr>
          <a:xfrm>
            <a:off x="7474226" y="3211605"/>
            <a:ext cx="1828800" cy="934991"/>
          </a:xfrm>
          <a:prstGeom prst="straightConnector1">
            <a:avLst/>
          </a:prstGeom>
          <a:ln w="12700">
            <a:solidFill>
              <a:schemeClr val="tx1">
                <a:lumMod val="65000"/>
                <a:lumOff val="3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87D5CF4-ADE6-636E-3007-8F3FD7430CDA}"/>
                  </a:ext>
                </a:extLst>
              </p:cNvPr>
              <p:cNvSpPr txBox="1"/>
              <p:nvPr/>
            </p:nvSpPr>
            <p:spPr>
              <a:xfrm>
                <a:off x="7056732" y="3961929"/>
                <a:ext cx="203835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𝐴𝑣𝑎𝑖𝑙𝑎𝑏𝑙𝑒</m:t>
                      </m:r>
                      <m:r>
                        <a:rPr lang="en-CA" b="0" i="1" smtClean="0">
                          <a:latin typeface="Cambria Math" panose="02040503050406030204" pitchFamily="18" charset="0"/>
                        </a:rPr>
                        <m:t> </m:t>
                      </m:r>
                    </m:oMath>
                  </m:oMathPara>
                </a14:m>
                <a:endParaRPr lang="en-CA"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𝐶𝑜𝑛𝑡𝑎𝑐𝑡</m:t>
                      </m:r>
                      <m:r>
                        <a:rPr lang="en-CA" b="0" i="1" smtClean="0">
                          <a:latin typeface="Cambria Math" panose="02040503050406030204" pitchFamily="18" charset="0"/>
                        </a:rPr>
                        <m:t> </m:t>
                      </m:r>
                      <m:r>
                        <a:rPr lang="en-CA" b="0" i="1" smtClean="0">
                          <a:latin typeface="Cambria Math" panose="02040503050406030204" pitchFamily="18" charset="0"/>
                        </a:rPr>
                        <m:t>𝑇𝑖𝑚𝑒</m:t>
                      </m:r>
                      <m:r>
                        <a:rPr lang="en-CA" b="0" i="1" smtClean="0">
                          <a:latin typeface="Cambria Math" panose="02040503050406030204" pitchFamily="18" charset="0"/>
                        </a:rPr>
                        <m:t> </m:t>
                      </m:r>
                    </m:oMath>
                  </m:oMathPara>
                </a14:m>
                <a:endParaRPr lang="en-US" dirty="0"/>
              </a:p>
            </p:txBody>
          </p:sp>
        </mc:Choice>
        <mc:Fallback>
          <p:sp>
            <p:nvSpPr>
              <p:cNvPr id="5" name="TextBox 4">
                <a:extLst>
                  <a:ext uri="{FF2B5EF4-FFF2-40B4-BE49-F238E27FC236}">
                    <a16:creationId xmlns:a16="http://schemas.microsoft.com/office/drawing/2014/main" id="{F87D5CF4-ADE6-636E-3007-8F3FD7430CDA}"/>
                  </a:ext>
                </a:extLst>
              </p:cNvPr>
              <p:cNvSpPr txBox="1">
                <a:spLocks noRot="1" noChangeAspect="1" noMove="1" noResize="1" noEditPoints="1" noAdjustHandles="1" noChangeArrowheads="1" noChangeShapeType="1" noTextEdit="1"/>
              </p:cNvSpPr>
              <p:nvPr/>
            </p:nvSpPr>
            <p:spPr>
              <a:xfrm>
                <a:off x="7056732" y="3961929"/>
                <a:ext cx="2038350" cy="646331"/>
              </a:xfrm>
              <a:prstGeom prst="rect">
                <a:avLst/>
              </a:prstGeom>
              <a:blipFill>
                <a:blip r:embed="rId4"/>
                <a:stretch>
                  <a:fillRect b="-9804"/>
                </a:stretch>
              </a:blipFill>
            </p:spPr>
            <p:txBody>
              <a:bodyPr/>
              <a:lstStyle/>
              <a:p>
                <a:r>
                  <a:rPr lang="en-US">
                    <a:noFill/>
                  </a:rPr>
                  <a:t> </a:t>
                </a:r>
              </a:p>
            </p:txBody>
          </p:sp>
        </mc:Fallback>
      </mc:AlternateContent>
    </p:spTree>
    <p:extLst>
      <p:ext uri="{BB962C8B-B14F-4D97-AF65-F5344CB8AC3E}">
        <p14:creationId xmlns:p14="http://schemas.microsoft.com/office/powerpoint/2010/main" val="5161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2290-BD32-2D68-94E5-7D545DE38153}"/>
              </a:ext>
            </a:extLst>
          </p:cNvPr>
          <p:cNvSpPr>
            <a:spLocks noGrp="1"/>
          </p:cNvSpPr>
          <p:nvPr>
            <p:ph type="title"/>
          </p:nvPr>
        </p:nvSpPr>
        <p:spPr>
          <a:xfrm>
            <a:off x="0" y="-840"/>
            <a:ext cx="10515600" cy="749462"/>
          </a:xfrm>
        </p:spPr>
        <p:txBody>
          <a:bodyPr>
            <a:normAutofit/>
          </a:bodyPr>
          <a:lstStyle/>
          <a:p>
            <a:r>
              <a:rPr lang="en-US" sz="3200" b="1" dirty="0"/>
              <a:t>Treatment Requirements</a:t>
            </a:r>
          </a:p>
        </p:txBody>
      </p:sp>
      <p:sp>
        <p:nvSpPr>
          <p:cNvPr id="6" name="Slide Number Placeholder 3">
            <a:extLst>
              <a:ext uri="{FF2B5EF4-FFF2-40B4-BE49-F238E27FC236}">
                <a16:creationId xmlns:a16="http://schemas.microsoft.com/office/drawing/2014/main" id="{FDD24241-CECC-8DF8-C6EF-CC6525849028}"/>
              </a:ext>
            </a:extLst>
          </p:cNvPr>
          <p:cNvSpPr>
            <a:spLocks noGrp="1"/>
          </p:cNvSpPr>
          <p:nvPr>
            <p:ph type="sldNum" sz="quarter" idx="12"/>
          </p:nvPr>
        </p:nvSpPr>
        <p:spPr>
          <a:xfrm>
            <a:off x="8610600" y="6356350"/>
            <a:ext cx="2743200" cy="365125"/>
          </a:xfrm>
        </p:spPr>
        <p:txBody>
          <a:bodyPr/>
          <a:lstStyle/>
          <a:p>
            <a:fld id="{C8A5B71B-563B-CB48-AD31-D4E4B0B64B93}" type="slidenum">
              <a:rPr lang="en-CA" smtClean="0"/>
              <a:t>9</a:t>
            </a:fld>
            <a:endParaRPr lang="en-CA"/>
          </a:p>
        </p:txBody>
      </p:sp>
      <p:graphicFrame>
        <p:nvGraphicFramePr>
          <p:cNvPr id="3" name="Table 2">
            <a:extLst>
              <a:ext uri="{FF2B5EF4-FFF2-40B4-BE49-F238E27FC236}">
                <a16:creationId xmlns:a16="http://schemas.microsoft.com/office/drawing/2014/main" id="{5D5307C0-E9DA-B3C1-CDC4-C1D8CCB37628}"/>
              </a:ext>
            </a:extLst>
          </p:cNvPr>
          <p:cNvGraphicFramePr>
            <a:graphicFrameLocks noGrp="1"/>
          </p:cNvGraphicFramePr>
          <p:nvPr/>
        </p:nvGraphicFramePr>
        <p:xfrm>
          <a:off x="130629" y="748622"/>
          <a:ext cx="11625942" cy="1713521"/>
        </p:xfrm>
        <a:graphic>
          <a:graphicData uri="http://schemas.openxmlformats.org/drawingml/2006/table">
            <a:tbl>
              <a:tblPr firstRow="1" firstCol="1" bandRow="1">
                <a:tableStyleId>{5C22544A-7EE6-4342-B048-85BDC9FD1C3A}</a:tableStyleId>
              </a:tblPr>
              <a:tblGrid>
                <a:gridCol w="1469571">
                  <a:extLst>
                    <a:ext uri="{9D8B030D-6E8A-4147-A177-3AD203B41FA5}">
                      <a16:colId xmlns:a16="http://schemas.microsoft.com/office/drawing/2014/main" val="1102767802"/>
                    </a:ext>
                  </a:extLst>
                </a:gridCol>
                <a:gridCol w="10156371">
                  <a:extLst>
                    <a:ext uri="{9D8B030D-6E8A-4147-A177-3AD203B41FA5}">
                      <a16:colId xmlns:a16="http://schemas.microsoft.com/office/drawing/2014/main" val="1367276323"/>
                    </a:ext>
                  </a:extLst>
                </a:gridCol>
              </a:tblGrid>
              <a:tr h="555281">
                <a:tc>
                  <a:txBody>
                    <a:bodyPr/>
                    <a:lstStyle/>
                    <a:p>
                      <a:pPr algn="ctr" fontAlgn="ctr">
                        <a:spcAft>
                          <a:spcPts val="600"/>
                        </a:spcAft>
                      </a:pPr>
                      <a:r>
                        <a:rPr lang="en-US" sz="1600" dirty="0">
                          <a:effectLst/>
                        </a:rPr>
                        <a:t>Primary Disinfectant</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4245" marR="34245" marT="0" marB="0" anchor="ctr"/>
                </a:tc>
                <a:tc>
                  <a:txBody>
                    <a:bodyPr/>
                    <a:lstStyle/>
                    <a:p>
                      <a:pPr algn="ctr" fontAlgn="ctr">
                        <a:lnSpc>
                          <a:spcPts val="1300"/>
                        </a:lnSpc>
                        <a:spcAft>
                          <a:spcPts val="600"/>
                        </a:spcAft>
                      </a:pPr>
                      <a:r>
                        <a:rPr lang="en-US" sz="1600" dirty="0">
                          <a:effectLst/>
                        </a:rPr>
                        <a:t>Requirements</a:t>
                      </a:r>
                      <a:endParaRPr lang="en-CA"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4245" marR="34245" marT="0" marB="0" anchor="ctr"/>
                </a:tc>
                <a:extLst>
                  <a:ext uri="{0D108BD9-81ED-4DB2-BD59-A6C34878D82A}">
                    <a16:rowId xmlns:a16="http://schemas.microsoft.com/office/drawing/2014/main" val="4079406161"/>
                  </a:ext>
                </a:extLst>
              </a:tr>
              <a:tr h="655526">
                <a:tc>
                  <a:txBody>
                    <a:bodyPr/>
                    <a:lstStyle/>
                    <a:p>
                      <a:pPr algn="l" fontAlgn="ctr">
                        <a:lnSpc>
                          <a:spcPts val="1300"/>
                        </a:lnSpc>
                        <a:spcAft>
                          <a:spcPts val="1200"/>
                        </a:spcAft>
                      </a:pPr>
                      <a:r>
                        <a:rPr lang="en-US" sz="1200" dirty="0">
                          <a:effectLst/>
                        </a:rPr>
                        <a:t>Free Chlorine</a:t>
                      </a:r>
                      <a:endParaRPr lang="en-CA" sz="1200" dirty="0">
                        <a:effectLst/>
                      </a:endParaRPr>
                    </a:p>
                  </a:txBody>
                  <a:tcPr marL="34245" marR="34245" marT="0" marB="0" anchor="ctr"/>
                </a:tc>
                <a:tc>
                  <a:txBody>
                    <a:bodyPr/>
                    <a:lstStyle/>
                    <a:p>
                      <a:pPr marL="527050" indent="-342900" algn="l">
                        <a:spcAft>
                          <a:spcPts val="1200"/>
                        </a:spcAft>
                        <a:buAutoNum type="alphaLcPeriod"/>
                        <a:tabLst/>
                      </a:pPr>
                      <a:r>
                        <a:rPr lang="en-US" sz="1400" dirty="0">
                          <a:effectLst/>
                        </a:rPr>
                        <a:t>The water system shall meet the required </a:t>
                      </a:r>
                      <a:r>
                        <a:rPr lang="en-US" sz="1400" b="1" dirty="0">
                          <a:effectLst/>
                        </a:rPr>
                        <a:t>CT value</a:t>
                      </a:r>
                      <a:r>
                        <a:rPr lang="en-US" sz="1400" dirty="0">
                          <a:effectLst/>
                        </a:rPr>
                        <a:t>, at a minimum, as outlined in Section 9.7 and Appendix 9-D.</a:t>
                      </a:r>
                    </a:p>
                    <a:p>
                      <a:pPr marL="527050" indent="-342900" algn="l">
                        <a:spcAft>
                          <a:spcPts val="1200"/>
                        </a:spcAft>
                        <a:buAutoNum type="alphaLcPeriod"/>
                        <a:tabLst/>
                      </a:pPr>
                      <a:r>
                        <a:rPr lang="en-US" sz="1400" dirty="0">
                          <a:effectLst/>
                        </a:rPr>
                        <a:t>In the </a:t>
                      </a:r>
                      <a:r>
                        <a:rPr lang="en-US" sz="1400" b="1" dirty="0">
                          <a:effectLst/>
                        </a:rPr>
                        <a:t>event the minimum required CT is not achieved</a:t>
                      </a:r>
                      <a:r>
                        <a:rPr lang="en-US" sz="1400" dirty="0">
                          <a:effectLst/>
                        </a:rPr>
                        <a:t>, contingencies shall be in place to prevent the distribution of inadequately disinfected water.</a:t>
                      </a:r>
                    </a:p>
                    <a:p>
                      <a:pPr marL="527050" indent="-342900" algn="l">
                        <a:spcAft>
                          <a:spcPts val="1200"/>
                        </a:spcAft>
                        <a:buAutoNum type="alphaLcPeriod"/>
                        <a:tabLst/>
                      </a:pPr>
                      <a:r>
                        <a:rPr lang="en-US" sz="1400" dirty="0">
                          <a:effectLst/>
                        </a:rPr>
                        <a:t>The AFNWA shall work collaboratively with the oversight entity to determine if site-specific requirements may apply.</a:t>
                      </a:r>
                    </a:p>
                  </a:txBody>
                  <a:tcPr marL="34245" marR="34245" marT="0" marB="0"/>
                </a:tc>
                <a:extLst>
                  <a:ext uri="{0D108BD9-81ED-4DB2-BD59-A6C34878D82A}">
                    <a16:rowId xmlns:a16="http://schemas.microsoft.com/office/drawing/2014/main" val="2928372054"/>
                  </a:ext>
                </a:extLst>
              </a:tr>
            </a:tbl>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A3E369E-1009-5CCA-BF4F-9F35F2631909}"/>
                  </a:ext>
                </a:extLst>
              </p:cNvPr>
              <p:cNvSpPr txBox="1"/>
              <p:nvPr/>
            </p:nvSpPr>
            <p:spPr>
              <a:xfrm>
                <a:off x="576588" y="4108856"/>
                <a:ext cx="4346446"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𝑇𝑖𝑚𝑒</m:t>
                      </m:r>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i="1">
                              <a:latin typeface="Cambria Math" panose="02040503050406030204" pitchFamily="18" charset="0"/>
                            </a:rPr>
                            <m:t>𝐵𝑎𝑠𝑖𝑛</m:t>
                          </m:r>
                          <m:r>
                            <a:rPr lang="en-CA" i="1">
                              <a:latin typeface="Cambria Math" panose="02040503050406030204" pitchFamily="18" charset="0"/>
                            </a:rPr>
                            <m:t> </m:t>
                          </m:r>
                          <m:r>
                            <a:rPr lang="en-CA" b="0" i="1" smtClean="0">
                              <a:latin typeface="Cambria Math" panose="02040503050406030204" pitchFamily="18" charset="0"/>
                            </a:rPr>
                            <m:t>𝑉</m:t>
                          </m:r>
                          <m:r>
                            <a:rPr lang="en-CA" i="1">
                              <a:latin typeface="Cambria Math" panose="02040503050406030204" pitchFamily="18" charset="0"/>
                            </a:rPr>
                            <m:t>𝑜𝑙𝑢𝑚𝑒</m:t>
                          </m:r>
                          <m:r>
                            <a:rPr lang="en-CA" i="1">
                              <a:latin typeface="Cambria Math" panose="02040503050406030204" pitchFamily="18" charset="0"/>
                            </a:rPr>
                            <m:t> × </m:t>
                          </m:r>
                          <m:r>
                            <a:rPr lang="en-CA" i="1">
                              <a:latin typeface="Cambria Math" panose="02040503050406030204" pitchFamily="18" charset="0"/>
                              <a:ea typeface="Cambria Math" panose="02040503050406030204" pitchFamily="18" charset="0"/>
                            </a:rPr>
                            <m:t>𝐵𝑎𝑓𝑓𝑙𝑖𝑛𝑔</m:t>
                          </m:r>
                          <m:r>
                            <a:rPr lang="en-CA" i="1">
                              <a:latin typeface="Cambria Math" panose="02040503050406030204" pitchFamily="18" charset="0"/>
                              <a:ea typeface="Cambria Math" panose="02040503050406030204" pitchFamily="18" charset="0"/>
                            </a:rPr>
                            <m:t> </m:t>
                          </m:r>
                          <m:r>
                            <a:rPr lang="en-CA" i="1">
                              <a:latin typeface="Cambria Math" panose="02040503050406030204" pitchFamily="18" charset="0"/>
                              <a:ea typeface="Cambria Math" panose="02040503050406030204" pitchFamily="18" charset="0"/>
                            </a:rPr>
                            <m:t>𝐹𝑎𝑐𝑡𝑜𝑟</m:t>
                          </m:r>
                        </m:num>
                        <m:den>
                          <m:r>
                            <a:rPr lang="en-CA" b="1" i="1" smtClean="0">
                              <a:solidFill>
                                <a:schemeClr val="accent2">
                                  <a:lumMod val="75000"/>
                                </a:schemeClr>
                              </a:solidFill>
                              <a:latin typeface="Cambria Math" panose="02040503050406030204" pitchFamily="18" charset="0"/>
                            </a:rPr>
                            <m:t>𝑷𝒆𝒂𝒌</m:t>
                          </m:r>
                          <m:r>
                            <a:rPr lang="en-CA" b="1" i="1" smtClean="0">
                              <a:solidFill>
                                <a:schemeClr val="accent2">
                                  <a:lumMod val="75000"/>
                                </a:schemeClr>
                              </a:solidFill>
                              <a:latin typeface="Cambria Math" panose="02040503050406030204" pitchFamily="18" charset="0"/>
                            </a:rPr>
                            <m:t> </m:t>
                          </m:r>
                          <m:r>
                            <a:rPr lang="en-CA" b="1" i="1" smtClean="0">
                              <a:solidFill>
                                <a:schemeClr val="accent2">
                                  <a:lumMod val="75000"/>
                                </a:schemeClr>
                              </a:solidFill>
                              <a:latin typeface="Cambria Math" panose="02040503050406030204" pitchFamily="18" charset="0"/>
                            </a:rPr>
                            <m:t>𝑯𝒐𝒖𝒓𝒍𝒚</m:t>
                          </m:r>
                          <m:r>
                            <a:rPr lang="en-CA" b="1" i="1" smtClean="0">
                              <a:solidFill>
                                <a:schemeClr val="accent2">
                                  <a:lumMod val="75000"/>
                                </a:schemeClr>
                              </a:solidFill>
                              <a:latin typeface="Cambria Math" panose="02040503050406030204" pitchFamily="18" charset="0"/>
                            </a:rPr>
                            <m:t> </m:t>
                          </m:r>
                          <m:r>
                            <a:rPr lang="en-CA" b="1" i="1" smtClean="0">
                              <a:solidFill>
                                <a:schemeClr val="accent2">
                                  <a:lumMod val="75000"/>
                                </a:schemeClr>
                              </a:solidFill>
                              <a:latin typeface="Cambria Math" panose="02040503050406030204" pitchFamily="18" charset="0"/>
                            </a:rPr>
                            <m:t>𝑭𝒍𝒐𝒘</m:t>
                          </m:r>
                        </m:den>
                      </m:f>
                    </m:oMath>
                  </m:oMathPara>
                </a14:m>
                <a:endParaRPr lang="en-US" dirty="0"/>
              </a:p>
            </p:txBody>
          </p:sp>
        </mc:Choice>
        <mc:Fallback xmlns="">
          <p:sp>
            <p:nvSpPr>
              <p:cNvPr id="13" name="TextBox 12">
                <a:extLst>
                  <a:ext uri="{FF2B5EF4-FFF2-40B4-BE49-F238E27FC236}">
                    <a16:creationId xmlns:a16="http://schemas.microsoft.com/office/drawing/2014/main" id="{CA3E369E-1009-5CCA-BF4F-9F35F2631909}"/>
                  </a:ext>
                </a:extLst>
              </p:cNvPr>
              <p:cNvSpPr txBox="1">
                <a:spLocks noRot="1" noChangeAspect="1" noMove="1" noResize="1" noEditPoints="1" noAdjustHandles="1" noChangeArrowheads="1" noChangeShapeType="1" noTextEdit="1"/>
              </p:cNvSpPr>
              <p:nvPr/>
            </p:nvSpPr>
            <p:spPr>
              <a:xfrm>
                <a:off x="576588" y="4108856"/>
                <a:ext cx="4346446" cy="574003"/>
              </a:xfrm>
              <a:prstGeom prst="rect">
                <a:avLst/>
              </a:prstGeom>
              <a:blipFill>
                <a:blip r:embed="rId2"/>
                <a:stretch>
                  <a:fillRect l="-875" t="-6522" r="-583" b="-19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FE03E8-68D7-0ADB-4A74-10826812A18F}"/>
                  </a:ext>
                </a:extLst>
              </p:cNvPr>
              <p:cNvSpPr txBox="1"/>
              <p:nvPr/>
            </p:nvSpPr>
            <p:spPr>
              <a:xfrm>
                <a:off x="698326" y="5571693"/>
                <a:ext cx="43705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𝐴𝑣𝑎𝑖𝑙𝑎𝑏𝑙𝑒</m:t>
                      </m:r>
                      <m:r>
                        <a:rPr lang="en-CA" b="0" i="1" smtClean="0">
                          <a:latin typeface="Cambria Math" panose="02040503050406030204" pitchFamily="18" charset="0"/>
                        </a:rPr>
                        <m:t> </m:t>
                      </m:r>
                      <m:r>
                        <a:rPr lang="en-CA" b="0" i="1" smtClean="0">
                          <a:latin typeface="Cambria Math" panose="02040503050406030204" pitchFamily="18" charset="0"/>
                        </a:rPr>
                        <m:t>𝑇𝑖𝑚𝑒</m:t>
                      </m:r>
                      <m:r>
                        <a:rPr lang="en-CA" b="0" i="1" smtClean="0">
                          <a:latin typeface="Cambria Math" panose="02040503050406030204" pitchFamily="18" charset="0"/>
                        </a:rPr>
                        <m:t> =</m:t>
                      </m:r>
                      <m:r>
                        <a:rPr lang="en-CA" b="0" i="1" smtClean="0">
                          <a:latin typeface="Cambria Math" panose="02040503050406030204" pitchFamily="18" charset="0"/>
                        </a:rPr>
                        <m:t>𝑇𝑖𝑚𝑒</m:t>
                      </m:r>
                      <m:r>
                        <a:rPr lang="en-CA" b="0" i="1" smtClean="0">
                          <a:latin typeface="Cambria Math" panose="02040503050406030204" pitchFamily="18" charset="0"/>
                        </a:rPr>
                        <m:t> × </m:t>
                      </m:r>
                      <m:r>
                        <a:rPr lang="en-CA" b="1" i="1" smtClean="0">
                          <a:solidFill>
                            <a:schemeClr val="accent2">
                              <a:lumMod val="75000"/>
                            </a:schemeClr>
                          </a:solidFill>
                          <a:latin typeface="Cambria Math" panose="02040503050406030204" pitchFamily="18" charset="0"/>
                          <a:ea typeface="Cambria Math" panose="02040503050406030204" pitchFamily="18" charset="0"/>
                        </a:rPr>
                        <m:t>𝑪𝒉𝒍𝒐𝒓𝒊𝒏𝒆</m:t>
                      </m:r>
                      <m:r>
                        <a:rPr lang="en-CA" b="1" i="1" smtClean="0">
                          <a:solidFill>
                            <a:schemeClr val="accent2">
                              <a:lumMod val="75000"/>
                            </a:schemeClr>
                          </a:solidFill>
                          <a:latin typeface="Cambria Math" panose="02040503050406030204" pitchFamily="18" charset="0"/>
                          <a:ea typeface="Cambria Math" panose="02040503050406030204" pitchFamily="18" charset="0"/>
                        </a:rPr>
                        <m:t> </m:t>
                      </m:r>
                      <m:r>
                        <a:rPr lang="en-CA" b="1" i="1" smtClean="0">
                          <a:solidFill>
                            <a:schemeClr val="accent2">
                              <a:lumMod val="75000"/>
                            </a:schemeClr>
                          </a:solidFill>
                          <a:latin typeface="Cambria Math" panose="02040503050406030204" pitchFamily="18" charset="0"/>
                          <a:ea typeface="Cambria Math" panose="02040503050406030204" pitchFamily="18" charset="0"/>
                        </a:rPr>
                        <m:t>𝒄𝒐𝒏𝒄</m:t>
                      </m:r>
                      <m:r>
                        <a:rPr lang="en-CA" b="1" i="1" smtClean="0">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b="1" dirty="0"/>
              </a:p>
            </p:txBody>
          </p:sp>
        </mc:Choice>
        <mc:Fallback xmlns="">
          <p:sp>
            <p:nvSpPr>
              <p:cNvPr id="14" name="TextBox 13">
                <a:extLst>
                  <a:ext uri="{FF2B5EF4-FFF2-40B4-BE49-F238E27FC236}">
                    <a16:creationId xmlns:a16="http://schemas.microsoft.com/office/drawing/2014/main" id="{91FE03E8-68D7-0ADB-4A74-10826812A18F}"/>
                  </a:ext>
                </a:extLst>
              </p:cNvPr>
              <p:cNvSpPr txBox="1">
                <a:spLocks noRot="1" noChangeAspect="1" noMove="1" noResize="1" noEditPoints="1" noAdjustHandles="1" noChangeArrowheads="1" noChangeShapeType="1" noTextEdit="1"/>
              </p:cNvSpPr>
              <p:nvPr/>
            </p:nvSpPr>
            <p:spPr>
              <a:xfrm>
                <a:off x="698326" y="5571693"/>
                <a:ext cx="4370555" cy="276999"/>
              </a:xfrm>
              <a:prstGeom prst="rect">
                <a:avLst/>
              </a:prstGeom>
              <a:blipFill>
                <a:blip r:embed="rId3"/>
                <a:stretch>
                  <a:fillRect l="-1159" t="-8696" b="-34783"/>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3D15D7CE-B4E4-3074-D040-F76833CB7BB9}"/>
              </a:ext>
            </a:extLst>
          </p:cNvPr>
          <p:cNvCxnSpPr>
            <a:endCxn id="14" idx="0"/>
          </p:cNvCxnSpPr>
          <p:nvPr/>
        </p:nvCxnSpPr>
        <p:spPr>
          <a:xfrm>
            <a:off x="839840" y="4530329"/>
            <a:ext cx="2043764" cy="1041364"/>
          </a:xfrm>
          <a:prstGeom prst="straightConnector1">
            <a:avLst/>
          </a:prstGeom>
          <a:ln w="12700">
            <a:solidFill>
              <a:schemeClr val="tx1">
                <a:lumMod val="65000"/>
                <a:lumOff val="3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762AB3-40E2-AA13-C443-70CB75DCE81F}"/>
              </a:ext>
            </a:extLst>
          </p:cNvPr>
          <p:cNvSpPr txBox="1"/>
          <p:nvPr/>
        </p:nvSpPr>
        <p:spPr>
          <a:xfrm>
            <a:off x="344466" y="2749940"/>
            <a:ext cx="6175330" cy="1200329"/>
          </a:xfrm>
          <a:prstGeom prst="rect">
            <a:avLst/>
          </a:prstGeom>
          <a:noFill/>
        </p:spPr>
        <p:txBody>
          <a:bodyPr wrap="square">
            <a:spAutoFit/>
          </a:bodyPr>
          <a:lstStyle/>
          <a:p>
            <a:r>
              <a:rPr lang="en-CA" dirty="0">
                <a:effectLst/>
                <a:latin typeface="Arial" panose="020B0604020202020204" pitchFamily="34" charset="0"/>
              </a:rPr>
              <a:t>As long as the contact time the operator measures at the plant is greater than that required by </a:t>
            </a:r>
            <a:r>
              <a:rPr lang="en-CA" dirty="0">
                <a:latin typeface="Arial" panose="020B0604020202020204" pitchFamily="34" charset="0"/>
              </a:rPr>
              <a:t>the Regulations</a:t>
            </a:r>
            <a:r>
              <a:rPr lang="en-CA" dirty="0">
                <a:effectLst/>
                <a:latin typeface="Arial" panose="020B0604020202020204" pitchFamily="34" charset="0"/>
              </a:rPr>
              <a:t>, the water passes the disinfection portion of the treatment process.</a:t>
            </a:r>
            <a:endParaRPr lang="en-US" dirty="0"/>
          </a:p>
        </p:txBody>
      </p:sp>
      <p:pic>
        <p:nvPicPr>
          <p:cNvPr id="9" name="Picture 8">
            <a:extLst>
              <a:ext uri="{FF2B5EF4-FFF2-40B4-BE49-F238E27FC236}">
                <a16:creationId xmlns:a16="http://schemas.microsoft.com/office/drawing/2014/main" id="{A63C6475-3E2E-E39C-991E-7C1B4846BD91}"/>
              </a:ext>
            </a:extLst>
          </p:cNvPr>
          <p:cNvPicPr>
            <a:picLocks noChangeAspect="1"/>
          </p:cNvPicPr>
          <p:nvPr/>
        </p:nvPicPr>
        <p:blipFill rotWithShape="1">
          <a:blip r:embed="rId4"/>
          <a:srcRect r="43313" b="90822"/>
          <a:stretch/>
        </p:blipFill>
        <p:spPr>
          <a:xfrm>
            <a:off x="6409372" y="2717797"/>
            <a:ext cx="5127100" cy="270906"/>
          </a:xfrm>
          <a:prstGeom prst="rect">
            <a:avLst/>
          </a:prstGeom>
        </p:spPr>
      </p:pic>
      <p:grpSp>
        <p:nvGrpSpPr>
          <p:cNvPr id="12" name="Group 11">
            <a:extLst>
              <a:ext uri="{FF2B5EF4-FFF2-40B4-BE49-F238E27FC236}">
                <a16:creationId xmlns:a16="http://schemas.microsoft.com/office/drawing/2014/main" id="{CE577B94-F6E9-F6AF-22B3-4AB2E6BC0E23}"/>
              </a:ext>
            </a:extLst>
          </p:cNvPr>
          <p:cNvGrpSpPr/>
          <p:nvPr/>
        </p:nvGrpSpPr>
        <p:grpSpPr>
          <a:xfrm>
            <a:off x="6661310" y="3090448"/>
            <a:ext cx="3854290" cy="3372982"/>
            <a:chOff x="6661310" y="3203182"/>
            <a:chExt cx="2931090" cy="2645510"/>
          </a:xfrm>
        </p:grpSpPr>
        <p:pic>
          <p:nvPicPr>
            <p:cNvPr id="10" name="Picture 9">
              <a:extLst>
                <a:ext uri="{FF2B5EF4-FFF2-40B4-BE49-F238E27FC236}">
                  <a16:creationId xmlns:a16="http://schemas.microsoft.com/office/drawing/2014/main" id="{DE255321-0859-2C45-8ABD-F391E30F6869}"/>
                </a:ext>
              </a:extLst>
            </p:cNvPr>
            <p:cNvPicPr>
              <a:picLocks noChangeAspect="1"/>
            </p:cNvPicPr>
            <p:nvPr/>
          </p:nvPicPr>
          <p:blipFill rotWithShape="1">
            <a:blip r:embed="rId4"/>
            <a:srcRect l="53291" t="10369" r="23857"/>
            <a:stretch/>
          </p:blipFill>
          <p:spPr>
            <a:xfrm>
              <a:off x="7525606" y="3203182"/>
              <a:ext cx="2066794" cy="2645510"/>
            </a:xfrm>
            <a:prstGeom prst="rect">
              <a:avLst/>
            </a:prstGeom>
          </p:spPr>
        </p:pic>
        <p:pic>
          <p:nvPicPr>
            <p:cNvPr id="11" name="Picture 10">
              <a:extLst>
                <a:ext uri="{FF2B5EF4-FFF2-40B4-BE49-F238E27FC236}">
                  <a16:creationId xmlns:a16="http://schemas.microsoft.com/office/drawing/2014/main" id="{9708664E-5B01-715C-96D2-CB6924EE8156}"/>
                </a:ext>
              </a:extLst>
            </p:cNvPr>
            <p:cNvPicPr>
              <a:picLocks noChangeAspect="1"/>
            </p:cNvPicPr>
            <p:nvPr/>
          </p:nvPicPr>
          <p:blipFill rotWithShape="1">
            <a:blip r:embed="rId4"/>
            <a:srcRect l="2072" t="10369" r="88234"/>
            <a:stretch/>
          </p:blipFill>
          <p:spPr>
            <a:xfrm>
              <a:off x="6661310" y="3203182"/>
              <a:ext cx="876822" cy="2645510"/>
            </a:xfrm>
            <a:prstGeom prst="rect">
              <a:avLst/>
            </a:prstGeom>
          </p:spPr>
        </p:pic>
      </p:grpSp>
      <p:sp>
        <p:nvSpPr>
          <p:cNvPr id="15" name="Rectangle 14">
            <a:extLst>
              <a:ext uri="{FF2B5EF4-FFF2-40B4-BE49-F238E27FC236}">
                <a16:creationId xmlns:a16="http://schemas.microsoft.com/office/drawing/2014/main" id="{28C1D34C-1A6D-A9CA-B56E-177C80A89006}"/>
              </a:ext>
            </a:extLst>
          </p:cNvPr>
          <p:cNvSpPr/>
          <p:nvPr/>
        </p:nvSpPr>
        <p:spPr>
          <a:xfrm>
            <a:off x="10759858" y="2717797"/>
            <a:ext cx="726510" cy="372651"/>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5778FA-7891-7E7E-163B-2B9E13ABBD6C}"/>
              </a:ext>
            </a:extLst>
          </p:cNvPr>
          <p:cNvSpPr/>
          <p:nvPr/>
        </p:nvSpPr>
        <p:spPr>
          <a:xfrm>
            <a:off x="8826069" y="3090448"/>
            <a:ext cx="726510" cy="308628"/>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66A1B80-56E5-D605-5059-41D3208B712C}"/>
              </a:ext>
            </a:extLst>
          </p:cNvPr>
          <p:cNvCxnSpPr>
            <a:cxnSpLocks/>
            <a:stCxn id="14" idx="3"/>
          </p:cNvCxnSpPr>
          <p:nvPr/>
        </p:nvCxnSpPr>
        <p:spPr>
          <a:xfrm flipV="1">
            <a:off x="5068881" y="3510423"/>
            <a:ext cx="1592429" cy="2199770"/>
          </a:xfrm>
          <a:prstGeom prst="straightConnector1">
            <a:avLst/>
          </a:prstGeom>
          <a:ln w="12700">
            <a:solidFill>
              <a:schemeClr val="tx1">
                <a:lumMod val="65000"/>
                <a:lumOff val="3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BCA321-529C-841F-B2AA-B66D0F559381}"/>
              </a:ext>
            </a:extLst>
          </p:cNvPr>
          <p:cNvCxnSpPr>
            <a:cxnSpLocks/>
          </p:cNvCxnSpPr>
          <p:nvPr/>
        </p:nvCxnSpPr>
        <p:spPr>
          <a:xfrm>
            <a:off x="6946900" y="4606529"/>
            <a:ext cx="1587500" cy="0"/>
          </a:xfrm>
          <a:prstGeom prst="line">
            <a:avLst/>
          </a:prstGeom>
          <a:ln w="22225">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637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template" id="{9E0613C8-FD57-0145-8B78-EC18CF02303D}" vid="{2E0E6F42-2CE5-CC4A-9E0A-EBC26A1D37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3070E1B5C9D34B9E75CFF572540879" ma:contentTypeVersion="16" ma:contentTypeDescription="Create a new document." ma:contentTypeScope="" ma:versionID="7031667600193951ab4891981ac524ce">
  <xsd:schema xmlns:xsd="http://www.w3.org/2001/XMLSchema" xmlns:xs="http://www.w3.org/2001/XMLSchema" xmlns:p="http://schemas.microsoft.com/office/2006/metadata/properties" xmlns:ns2="b9a2e070-1f8c-492d-b42a-f52db61481c7" xmlns:ns3="8471cae0-94a4-4992-9fb4-e97daf24987d" targetNamespace="http://schemas.microsoft.com/office/2006/metadata/properties" ma:root="true" ma:fieldsID="2a9c865e0a853a24f187fa8a81086daa" ns2:_="" ns3:_="">
    <xsd:import namespace="b9a2e070-1f8c-492d-b42a-f52db61481c7"/>
    <xsd:import namespace="8471cae0-94a4-4992-9fb4-e97daf2498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2e070-1f8c-492d-b42a-f52db61481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2ab196-4d53-4bf4-819d-ed9009d12c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71cae0-94a4-4992-9fb4-e97daf24987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fbc8896-8d6d-4949-9379-4705288cdcba}" ma:internalName="TaxCatchAll" ma:showField="CatchAllData" ma:web="8471cae0-94a4-4992-9fb4-e97daf2498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7B9689-6728-4DBB-A807-DDBDD0479484}"/>
</file>

<file path=customXml/itemProps2.xml><?xml version="1.0" encoding="utf-8"?>
<ds:datastoreItem xmlns:ds="http://schemas.openxmlformats.org/officeDocument/2006/customXml" ds:itemID="{389CF6A5-2B10-4B07-A5D2-106C7E315CBF}"/>
</file>

<file path=docProps/app.xml><?xml version="1.0" encoding="utf-8"?>
<Properties xmlns="http://schemas.openxmlformats.org/officeDocument/2006/extended-properties" xmlns:vt="http://schemas.openxmlformats.org/officeDocument/2006/docPropsVTypes">
  <TotalTime>4230</TotalTime>
  <Words>3148</Words>
  <Application>Microsoft Macintosh PowerPoint</Application>
  <PresentationFormat>Widescreen</PresentationFormat>
  <Paragraphs>517</Paragraphs>
  <Slides>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Arial Black</vt:lpstr>
      <vt:lpstr>Calibri</vt:lpstr>
      <vt:lpstr>Calibri Light</vt:lpstr>
      <vt:lpstr>Cambria Math</vt:lpstr>
      <vt:lpstr>Office Theme</vt:lpstr>
      <vt:lpstr>1_Office Theme</vt:lpstr>
      <vt:lpstr>AFNWA Interim Drinking Water Regulations:  Treatment requirements, monitoring, and record keeping</vt:lpstr>
      <vt:lpstr>Context for Interim Regulations</vt:lpstr>
      <vt:lpstr>Context for Interim Regulations</vt:lpstr>
      <vt:lpstr>Current State</vt:lpstr>
      <vt:lpstr>PowerPoint Presentation</vt:lpstr>
      <vt:lpstr>Interim Regulations for Drinking Water</vt:lpstr>
      <vt:lpstr>Treatment Requirements: Source Water</vt:lpstr>
      <vt:lpstr>Treatment Requirements</vt:lpstr>
      <vt:lpstr>Treatment Requirements</vt:lpstr>
      <vt:lpstr>Treatment Requirements + Monitoring + Reporting</vt:lpstr>
      <vt:lpstr>Other Treatment Requirements – set a path forward</vt:lpstr>
      <vt:lpstr>Interim Regulations for Drinking Water</vt:lpstr>
      <vt:lpstr>Facility Classifications</vt:lpstr>
      <vt:lpstr>PowerPoint Presentation</vt:lpstr>
      <vt:lpstr>PowerPoint Presentation</vt:lpstr>
      <vt:lpstr>PowerPoint Presentation</vt:lpstr>
      <vt:lpstr>PowerPoint Presentation</vt:lpstr>
      <vt:lpstr>PowerPoint Presentation</vt:lpstr>
      <vt:lpstr>Water Treatment Facility Classifications</vt:lpstr>
      <vt:lpstr>Monitoring Requirements</vt:lpstr>
      <vt:lpstr>Monitoring Requirements</vt:lpstr>
      <vt:lpstr>Monitoring Requirements</vt:lpstr>
      <vt:lpstr>Monitoring Requirements</vt:lpstr>
      <vt:lpstr>Monitoring Requirements</vt:lpstr>
      <vt:lpstr>Monitoring Requirements</vt:lpstr>
      <vt:lpstr>PowerPoint Presentation</vt:lpstr>
      <vt:lpstr>PowerPoint Presentation</vt:lpstr>
      <vt:lpstr>Next steps with the CWRS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Fuller</dc:creator>
  <cp:lastModifiedBy>Megan Fuller</cp:lastModifiedBy>
  <cp:revision>96</cp:revision>
  <dcterms:created xsi:type="dcterms:W3CDTF">2022-05-19T14:18:01Z</dcterms:created>
  <dcterms:modified xsi:type="dcterms:W3CDTF">2022-10-07T12:56:24Z</dcterms:modified>
</cp:coreProperties>
</file>